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61" r:id="rId5"/>
    <p:sldId id="308" r:id="rId6"/>
    <p:sldId id="282" r:id="rId7"/>
    <p:sldId id="273" r:id="rId8"/>
    <p:sldId id="287" r:id="rId9"/>
    <p:sldId id="310" r:id="rId10"/>
    <p:sldId id="309" r:id="rId11"/>
    <p:sldId id="311" r:id="rId12"/>
    <p:sldId id="312" r:id="rId13"/>
    <p:sldId id="313" r:id="rId14"/>
    <p:sldId id="314" r:id="rId15"/>
    <p:sldId id="315" r:id="rId16"/>
    <p:sldId id="274" r:id="rId17"/>
    <p:sldId id="260" r:id="rId1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48" autoAdjust="0"/>
    <p:restoredTop sz="94660"/>
  </p:normalViewPr>
  <p:slideViewPr>
    <p:cSldViewPr snapToGrid="0">
      <p:cViewPr varScale="1">
        <p:scale>
          <a:sx n="86" d="100"/>
          <a:sy n="86" d="100"/>
        </p:scale>
        <p:origin x="826" y="72"/>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1" r:id="rId5"/>
    <p:sldLayoutId id="2147483742" r:id="rId6"/>
    <p:sldLayoutId id="2147483738" r:id="rId7"/>
    <p:sldLayoutId id="2147483743" r:id="rId8"/>
    <p:sldLayoutId id="2147483745" r:id="rId9"/>
    <p:sldLayoutId id="2147483747" r:id="rId10"/>
    <p:sldLayoutId id="2147483746" r:id="rId11"/>
    <p:sldLayoutId id="2147483744"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581275" y="2463835"/>
            <a:ext cx="5610577" cy="923330"/>
          </a:xfrm>
          <a:prstGeom prst="rect">
            <a:avLst/>
          </a:prstGeom>
          <a:noFill/>
        </p:spPr>
        <p:txBody>
          <a:bodyPr wrap="square" rtlCol="0" anchor="ctr">
            <a:spAutoFit/>
          </a:bodyPr>
          <a:lstStyle/>
          <a:p>
            <a:r>
              <a:rPr lang="en-US" altLang="ko-KR" sz="5400" dirty="0">
                <a:solidFill>
                  <a:schemeClr val="bg1"/>
                </a:solidFill>
                <a:cs typeface="Arial" pitchFamily="34" charset="0"/>
              </a:rPr>
              <a:t>Appointment Bot</a:t>
            </a:r>
            <a:endParaRPr lang="ko-KR" altLang="en-US" sz="5400"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
        <p:nvSpPr>
          <p:cNvPr id="238" name="Rounded Rectangle 7">
            <a:extLst>
              <a:ext uri="{FF2B5EF4-FFF2-40B4-BE49-F238E27FC236}">
                <a16:creationId xmlns:a16="http://schemas.microsoft.com/office/drawing/2014/main" id="{88042EE6-B49B-40B5-99DC-FE81354CF5A4}"/>
              </a:ext>
            </a:extLst>
          </p:cNvPr>
          <p:cNvSpPr/>
          <p:nvPr/>
        </p:nvSpPr>
        <p:spPr>
          <a:xfrm>
            <a:off x="6888590" y="3534328"/>
            <a:ext cx="2479769" cy="1496712"/>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IN" sz="1050" u="sng" dirty="0">
              <a:effectLst>
                <a:outerShdw blurRad="38100" dist="38100" dir="2700000" algn="tl">
                  <a:srgbClr val="000000">
                    <a:alpha val="43137"/>
                  </a:srgbClr>
                </a:outerShdw>
              </a:effectLst>
            </a:endParaRPr>
          </a:p>
          <a:p>
            <a:endParaRPr lang="en-IN" sz="1050" u="sng" dirty="0">
              <a:effectLst>
                <a:outerShdw blurRad="38100" dist="38100" dir="2700000" algn="tl">
                  <a:srgbClr val="000000">
                    <a:alpha val="43137"/>
                  </a:srgbClr>
                </a:outerShdw>
              </a:effectLst>
            </a:endParaRPr>
          </a:p>
          <a:p>
            <a:r>
              <a:rPr lang="en-IN" sz="1050" u="sng" dirty="0">
                <a:solidFill>
                  <a:srgbClr val="002060"/>
                </a:solidFill>
                <a:effectLst>
                  <a:outerShdw blurRad="38100" dist="38100" dir="2700000" algn="tl">
                    <a:srgbClr val="000000">
                      <a:alpha val="43137"/>
                    </a:srgbClr>
                  </a:outerShdw>
                </a:effectLst>
              </a:rPr>
              <a:t>Mini Project by:</a:t>
            </a:r>
          </a:p>
          <a:p>
            <a:r>
              <a:rPr lang="en-IN" sz="1050" dirty="0">
                <a:solidFill>
                  <a:srgbClr val="002060"/>
                </a:solidFill>
                <a:effectLst>
                  <a:outerShdw blurRad="38100" dist="38100" dir="2700000" algn="tl">
                    <a:srgbClr val="000000">
                      <a:alpha val="43137"/>
                    </a:srgbClr>
                  </a:outerShdw>
                </a:effectLst>
              </a:rPr>
              <a:t>Srushti Narvekar (16IT6154)</a:t>
            </a:r>
          </a:p>
          <a:p>
            <a:r>
              <a:rPr lang="en-IN" sz="1050" dirty="0">
                <a:solidFill>
                  <a:srgbClr val="002060"/>
                </a:solidFill>
                <a:effectLst>
                  <a:outerShdw blurRad="38100" dist="38100" dir="2700000" algn="tl">
                    <a:srgbClr val="000000">
                      <a:alpha val="43137"/>
                    </a:srgbClr>
                  </a:outerShdw>
                </a:effectLst>
              </a:rPr>
              <a:t>Sneha Kanase (16IT6152)</a:t>
            </a:r>
          </a:p>
          <a:p>
            <a:r>
              <a:rPr lang="en-IN" sz="1050" dirty="0">
                <a:solidFill>
                  <a:srgbClr val="002060"/>
                </a:solidFill>
                <a:effectLst>
                  <a:outerShdw blurRad="38100" dist="38100" dir="2700000" algn="tl">
                    <a:srgbClr val="000000">
                      <a:alpha val="43137"/>
                    </a:srgbClr>
                  </a:outerShdw>
                </a:effectLst>
              </a:rPr>
              <a:t>Akshay Dangare (17IT1075)</a:t>
            </a:r>
          </a:p>
          <a:p>
            <a:r>
              <a:rPr lang="en-IN" sz="1050" u="sng" dirty="0">
                <a:solidFill>
                  <a:srgbClr val="002060"/>
                </a:solidFill>
                <a:effectLst>
                  <a:outerShdw blurRad="38100" dist="38100" dir="2700000" algn="tl">
                    <a:srgbClr val="000000">
                      <a:alpha val="43137"/>
                    </a:srgbClr>
                  </a:outerShdw>
                </a:effectLst>
              </a:rPr>
              <a:t>Mentor :</a:t>
            </a:r>
          </a:p>
          <a:p>
            <a:r>
              <a:rPr lang="en-IN" sz="1050" dirty="0">
                <a:solidFill>
                  <a:srgbClr val="002060"/>
                </a:solidFill>
                <a:effectLst>
                  <a:outerShdw blurRad="38100" dist="38100" dir="2700000" algn="tl">
                    <a:srgbClr val="000000">
                      <a:alpha val="43137"/>
                    </a:srgbClr>
                  </a:outerShdw>
                </a:effectLst>
              </a:rPr>
              <a:t>Anita Patil Ma’am</a:t>
            </a:r>
          </a:p>
          <a:p>
            <a:endParaRPr lang="en-IN" sz="1050" dirty="0">
              <a:effectLst>
                <a:outerShdw blurRad="38100" dist="38100" dir="2700000" algn="tl">
                  <a:srgbClr val="000000">
                    <a:alpha val="43137"/>
                  </a:srgbClr>
                </a:outerShdw>
              </a:effectLst>
            </a:endParaRPr>
          </a:p>
          <a:p>
            <a:pPr algn="ctr"/>
            <a:endParaRPr lang="ko-KR" altLang="en-US" sz="1050" dirty="0"/>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F29189-6058-40DC-815C-0992C44FCA6A}"/>
              </a:ext>
            </a:extLst>
          </p:cNvPr>
          <p:cNvSpPr/>
          <p:nvPr/>
        </p:nvSpPr>
        <p:spPr>
          <a:xfrm>
            <a:off x="195309" y="106532"/>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02008" y="106532"/>
            <a:ext cx="3992439" cy="954107"/>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Implementation screenshots</a:t>
            </a:r>
          </a:p>
        </p:txBody>
      </p:sp>
      <p:sp>
        <p:nvSpPr>
          <p:cNvPr id="2" name="Arrow: Right 1">
            <a:extLst>
              <a:ext uri="{FF2B5EF4-FFF2-40B4-BE49-F238E27FC236}">
                <a16:creationId xmlns:a16="http://schemas.microsoft.com/office/drawing/2014/main" id="{D4BBD787-35F8-47F0-83DC-873843C472F0}"/>
              </a:ext>
            </a:extLst>
          </p:cNvPr>
          <p:cNvSpPr/>
          <p:nvPr/>
        </p:nvSpPr>
        <p:spPr>
          <a:xfrm>
            <a:off x="4938497" y="532660"/>
            <a:ext cx="807868" cy="3693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9D265BA-3B07-4D39-A490-B7A1F87D8328}"/>
              </a:ext>
            </a:extLst>
          </p:cNvPr>
          <p:cNvSpPr txBox="1"/>
          <p:nvPr/>
        </p:nvSpPr>
        <p:spPr>
          <a:xfrm>
            <a:off x="5938793" y="455716"/>
            <a:ext cx="3239990" cy="523220"/>
          </a:xfrm>
          <a:prstGeom prst="rect">
            <a:avLst/>
          </a:prstGeom>
          <a:noFill/>
        </p:spPr>
        <p:txBody>
          <a:bodyPr wrap="none" rtlCol="0">
            <a:spAutoFit/>
          </a:bodyPr>
          <a:lstStyle/>
          <a:p>
            <a:r>
              <a:rPr lang="en-IN" sz="2800" b="1" dirty="0">
                <a:ln w="0"/>
                <a:gradFill>
                  <a:gsLst>
                    <a:gs pos="21000">
                      <a:srgbClr val="53575C"/>
                    </a:gs>
                    <a:gs pos="88000">
                      <a:srgbClr val="C5C7CA"/>
                    </a:gs>
                  </a:gsLst>
                  <a:lin ang="5400000"/>
                </a:gradFill>
              </a:rPr>
              <a:t>Hair Salon Intents</a:t>
            </a:r>
          </a:p>
        </p:txBody>
      </p:sp>
      <p:sp>
        <p:nvSpPr>
          <p:cNvPr id="6" name="AutoShape 2" descr="blob:https://web.whatsapp.com/6bb9e1c3-ff83-4546-967b-7ee370c97bf7">
            <a:extLst>
              <a:ext uri="{FF2B5EF4-FFF2-40B4-BE49-F238E27FC236}">
                <a16:creationId xmlns:a16="http://schemas.microsoft.com/office/drawing/2014/main" id="{B805298C-EDCA-4040-BBFF-C70C5CF4F8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EA03B7B4-6C46-4A73-8AEF-DD683A3C939B}"/>
              </a:ext>
            </a:extLst>
          </p:cNvPr>
          <p:cNvPicPr>
            <a:picLocks noChangeAspect="1"/>
          </p:cNvPicPr>
          <p:nvPr/>
        </p:nvPicPr>
        <p:blipFill>
          <a:blip r:embed="rId2"/>
          <a:stretch>
            <a:fillRect/>
          </a:stretch>
        </p:blipFill>
        <p:spPr>
          <a:xfrm>
            <a:off x="736902" y="1837678"/>
            <a:ext cx="4210105" cy="4221332"/>
          </a:xfrm>
          <a:prstGeom prst="rect">
            <a:avLst/>
          </a:prstGeom>
        </p:spPr>
      </p:pic>
    </p:spTree>
    <p:extLst>
      <p:ext uri="{BB962C8B-B14F-4D97-AF65-F5344CB8AC3E}">
        <p14:creationId xmlns:p14="http://schemas.microsoft.com/office/powerpoint/2010/main" val="1051557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F29189-6058-40DC-815C-0992C44FCA6A}"/>
              </a:ext>
            </a:extLst>
          </p:cNvPr>
          <p:cNvSpPr/>
          <p:nvPr/>
        </p:nvSpPr>
        <p:spPr>
          <a:xfrm>
            <a:off x="195309" y="106532"/>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02008" y="106532"/>
            <a:ext cx="3992439" cy="954107"/>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Implementation screenshots</a:t>
            </a:r>
          </a:p>
        </p:txBody>
      </p:sp>
      <p:sp>
        <p:nvSpPr>
          <p:cNvPr id="2" name="Arrow: Right 1">
            <a:extLst>
              <a:ext uri="{FF2B5EF4-FFF2-40B4-BE49-F238E27FC236}">
                <a16:creationId xmlns:a16="http://schemas.microsoft.com/office/drawing/2014/main" id="{D4BBD787-35F8-47F0-83DC-873843C472F0}"/>
              </a:ext>
            </a:extLst>
          </p:cNvPr>
          <p:cNvSpPr/>
          <p:nvPr/>
        </p:nvSpPr>
        <p:spPr>
          <a:xfrm>
            <a:off x="4938497" y="532660"/>
            <a:ext cx="807868" cy="3693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9D265BA-3B07-4D39-A490-B7A1F87D8328}"/>
              </a:ext>
            </a:extLst>
          </p:cNvPr>
          <p:cNvSpPr txBox="1"/>
          <p:nvPr/>
        </p:nvSpPr>
        <p:spPr>
          <a:xfrm>
            <a:off x="5938793" y="455716"/>
            <a:ext cx="4977645" cy="523220"/>
          </a:xfrm>
          <a:prstGeom prst="rect">
            <a:avLst/>
          </a:prstGeom>
          <a:noFill/>
        </p:spPr>
        <p:txBody>
          <a:bodyPr wrap="none" rtlCol="0">
            <a:spAutoFit/>
          </a:bodyPr>
          <a:lstStyle/>
          <a:p>
            <a:r>
              <a:rPr lang="en-IN" sz="2800" b="1" dirty="0">
                <a:ln w="0"/>
                <a:gradFill>
                  <a:gsLst>
                    <a:gs pos="21000">
                      <a:srgbClr val="53575C"/>
                    </a:gs>
                    <a:gs pos="88000">
                      <a:srgbClr val="C5C7CA"/>
                    </a:gs>
                  </a:gsLst>
                  <a:lin ang="5400000"/>
                </a:gradFill>
              </a:rPr>
              <a:t>Hair Salon Intents (Hair Cut)</a:t>
            </a:r>
          </a:p>
        </p:txBody>
      </p:sp>
      <p:sp>
        <p:nvSpPr>
          <p:cNvPr id="6" name="AutoShape 2" descr="blob:https://web.whatsapp.com/6bb9e1c3-ff83-4546-967b-7ee370c97bf7">
            <a:extLst>
              <a:ext uri="{FF2B5EF4-FFF2-40B4-BE49-F238E27FC236}">
                <a16:creationId xmlns:a16="http://schemas.microsoft.com/office/drawing/2014/main" id="{B805298C-EDCA-4040-BBFF-C70C5CF4F8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2" descr="blob:https://web.whatsapp.com/50e5c1a9-8bcd-4028-bf9b-a43b5afbd69a">
            <a:extLst>
              <a:ext uri="{FF2B5EF4-FFF2-40B4-BE49-F238E27FC236}">
                <a16:creationId xmlns:a16="http://schemas.microsoft.com/office/drawing/2014/main" id="{25A9AF22-F3B4-4E93-BF09-511680BC483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B2586060-69F7-46C7-BCFA-020667435E6B}"/>
              </a:ext>
            </a:extLst>
          </p:cNvPr>
          <p:cNvPicPr>
            <a:picLocks noChangeAspect="1"/>
          </p:cNvPicPr>
          <p:nvPr/>
        </p:nvPicPr>
        <p:blipFill>
          <a:blip r:embed="rId2"/>
          <a:stretch>
            <a:fillRect/>
          </a:stretch>
        </p:blipFill>
        <p:spPr>
          <a:xfrm>
            <a:off x="740406" y="1491449"/>
            <a:ext cx="2883855" cy="5126854"/>
          </a:xfrm>
          <a:prstGeom prst="rect">
            <a:avLst/>
          </a:prstGeom>
        </p:spPr>
      </p:pic>
      <p:pic>
        <p:nvPicPr>
          <p:cNvPr id="9" name="Picture 8">
            <a:extLst>
              <a:ext uri="{FF2B5EF4-FFF2-40B4-BE49-F238E27FC236}">
                <a16:creationId xmlns:a16="http://schemas.microsoft.com/office/drawing/2014/main" id="{F88965DF-B812-465E-8C6C-087CF77F0180}"/>
              </a:ext>
            </a:extLst>
          </p:cNvPr>
          <p:cNvPicPr>
            <a:picLocks noChangeAspect="1"/>
          </p:cNvPicPr>
          <p:nvPr/>
        </p:nvPicPr>
        <p:blipFill>
          <a:blip r:embed="rId3"/>
          <a:stretch>
            <a:fillRect/>
          </a:stretch>
        </p:blipFill>
        <p:spPr>
          <a:xfrm>
            <a:off x="4806472" y="1491449"/>
            <a:ext cx="2883856" cy="5126855"/>
          </a:xfrm>
          <a:prstGeom prst="rect">
            <a:avLst/>
          </a:prstGeom>
        </p:spPr>
      </p:pic>
      <p:sp>
        <p:nvSpPr>
          <p:cNvPr id="10" name="AutoShape 4" descr="blob:https://web.whatsapp.com/e8dedd40-3404-497b-8188-8796619a53dd">
            <a:extLst>
              <a:ext uri="{FF2B5EF4-FFF2-40B4-BE49-F238E27FC236}">
                <a16:creationId xmlns:a16="http://schemas.microsoft.com/office/drawing/2014/main" id="{15618865-9B39-4865-BABD-9B08EDE4DB5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B67BF7B8-8B3B-4966-9B6E-496069681D53}"/>
              </a:ext>
            </a:extLst>
          </p:cNvPr>
          <p:cNvPicPr>
            <a:picLocks noChangeAspect="1"/>
          </p:cNvPicPr>
          <p:nvPr/>
        </p:nvPicPr>
        <p:blipFill>
          <a:blip r:embed="rId4"/>
          <a:stretch>
            <a:fillRect/>
          </a:stretch>
        </p:blipFill>
        <p:spPr>
          <a:xfrm>
            <a:off x="8567741" y="1491449"/>
            <a:ext cx="2883856" cy="5126855"/>
          </a:xfrm>
          <a:prstGeom prst="rect">
            <a:avLst/>
          </a:prstGeom>
        </p:spPr>
      </p:pic>
      <p:sp>
        <p:nvSpPr>
          <p:cNvPr id="13" name="Arrow: Right 12">
            <a:extLst>
              <a:ext uri="{FF2B5EF4-FFF2-40B4-BE49-F238E27FC236}">
                <a16:creationId xmlns:a16="http://schemas.microsoft.com/office/drawing/2014/main" id="{0770B057-5E35-4715-855D-974B9A42D20D}"/>
              </a:ext>
            </a:extLst>
          </p:cNvPr>
          <p:cNvSpPr/>
          <p:nvPr/>
        </p:nvSpPr>
        <p:spPr>
          <a:xfrm>
            <a:off x="3792799" y="3531833"/>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052F09C4-346B-466A-ADC9-589AC04ECEAB}"/>
              </a:ext>
            </a:extLst>
          </p:cNvPr>
          <p:cNvSpPr/>
          <p:nvPr/>
        </p:nvSpPr>
        <p:spPr>
          <a:xfrm>
            <a:off x="7782689" y="3533313"/>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237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F29189-6058-40DC-815C-0992C44FCA6A}"/>
              </a:ext>
            </a:extLst>
          </p:cNvPr>
          <p:cNvSpPr/>
          <p:nvPr/>
        </p:nvSpPr>
        <p:spPr>
          <a:xfrm>
            <a:off x="195309" y="106532"/>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02008" y="106532"/>
            <a:ext cx="3992439" cy="954107"/>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Implementation screenshots</a:t>
            </a:r>
          </a:p>
        </p:txBody>
      </p:sp>
      <p:sp>
        <p:nvSpPr>
          <p:cNvPr id="2" name="Arrow: Right 1">
            <a:extLst>
              <a:ext uri="{FF2B5EF4-FFF2-40B4-BE49-F238E27FC236}">
                <a16:creationId xmlns:a16="http://schemas.microsoft.com/office/drawing/2014/main" id="{D4BBD787-35F8-47F0-83DC-873843C472F0}"/>
              </a:ext>
            </a:extLst>
          </p:cNvPr>
          <p:cNvSpPr/>
          <p:nvPr/>
        </p:nvSpPr>
        <p:spPr>
          <a:xfrm>
            <a:off x="4938497" y="532660"/>
            <a:ext cx="807868" cy="3693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9D265BA-3B07-4D39-A490-B7A1F87D8328}"/>
              </a:ext>
            </a:extLst>
          </p:cNvPr>
          <p:cNvSpPr txBox="1"/>
          <p:nvPr/>
        </p:nvSpPr>
        <p:spPr>
          <a:xfrm>
            <a:off x="5953064" y="532660"/>
            <a:ext cx="4985660" cy="400110"/>
          </a:xfrm>
          <a:prstGeom prst="rect">
            <a:avLst/>
          </a:prstGeom>
          <a:noFill/>
        </p:spPr>
        <p:txBody>
          <a:bodyPr wrap="none" rtlCol="0">
            <a:spAutoFit/>
          </a:bodyPr>
          <a:lstStyle/>
          <a:p>
            <a:r>
              <a:rPr lang="en-IN" sz="2000" b="1" dirty="0">
                <a:ln w="0"/>
                <a:gradFill>
                  <a:gsLst>
                    <a:gs pos="21000">
                      <a:srgbClr val="53575C"/>
                    </a:gs>
                    <a:gs pos="88000">
                      <a:srgbClr val="C5C7CA"/>
                    </a:gs>
                  </a:gsLst>
                  <a:lin ang="5400000"/>
                </a:gradFill>
              </a:rPr>
              <a:t>Healthcare Intents(Full Body Check-up)</a:t>
            </a:r>
          </a:p>
        </p:txBody>
      </p:sp>
      <p:sp>
        <p:nvSpPr>
          <p:cNvPr id="6" name="AutoShape 2" descr="blob:https://web.whatsapp.com/6bb9e1c3-ff83-4546-967b-7ee370c97bf7">
            <a:extLst>
              <a:ext uri="{FF2B5EF4-FFF2-40B4-BE49-F238E27FC236}">
                <a16:creationId xmlns:a16="http://schemas.microsoft.com/office/drawing/2014/main" id="{B805298C-EDCA-4040-BBFF-C70C5CF4F8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2" descr="blob:https://web.whatsapp.com/50e5c1a9-8bcd-4028-bf9b-a43b5afbd69a">
            <a:extLst>
              <a:ext uri="{FF2B5EF4-FFF2-40B4-BE49-F238E27FC236}">
                <a16:creationId xmlns:a16="http://schemas.microsoft.com/office/drawing/2014/main" id="{25A9AF22-F3B4-4E93-BF09-511680BC483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blob:https://web.whatsapp.com/e8dedd40-3404-497b-8188-8796619a53dd">
            <a:extLst>
              <a:ext uri="{FF2B5EF4-FFF2-40B4-BE49-F238E27FC236}">
                <a16:creationId xmlns:a16="http://schemas.microsoft.com/office/drawing/2014/main" id="{15618865-9B39-4865-BABD-9B08EDE4DB5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2" descr="blob:https://web.whatsapp.com/1570e9be-2b78-40e7-b254-5ffc6e4dea03">
            <a:extLst>
              <a:ext uri="{FF2B5EF4-FFF2-40B4-BE49-F238E27FC236}">
                <a16:creationId xmlns:a16="http://schemas.microsoft.com/office/drawing/2014/main" id="{87F406DF-A74B-4175-85F4-0706BDB14454}"/>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94CE323F-1F03-44BA-A213-9AA7120147BD}"/>
              </a:ext>
            </a:extLst>
          </p:cNvPr>
          <p:cNvPicPr>
            <a:picLocks noChangeAspect="1"/>
          </p:cNvPicPr>
          <p:nvPr/>
        </p:nvPicPr>
        <p:blipFill>
          <a:blip r:embed="rId2"/>
          <a:stretch>
            <a:fillRect/>
          </a:stretch>
        </p:blipFill>
        <p:spPr>
          <a:xfrm>
            <a:off x="580609" y="1331649"/>
            <a:ext cx="2968748" cy="5277775"/>
          </a:xfrm>
          <a:prstGeom prst="rect">
            <a:avLst/>
          </a:prstGeom>
        </p:spPr>
      </p:pic>
      <p:pic>
        <p:nvPicPr>
          <p:cNvPr id="14" name="Picture 13">
            <a:extLst>
              <a:ext uri="{FF2B5EF4-FFF2-40B4-BE49-F238E27FC236}">
                <a16:creationId xmlns:a16="http://schemas.microsoft.com/office/drawing/2014/main" id="{46E677BD-8F24-4882-8D95-DCF621B29F15}"/>
              </a:ext>
            </a:extLst>
          </p:cNvPr>
          <p:cNvPicPr>
            <a:picLocks noChangeAspect="1"/>
          </p:cNvPicPr>
          <p:nvPr/>
        </p:nvPicPr>
        <p:blipFill>
          <a:blip r:embed="rId3"/>
          <a:stretch>
            <a:fillRect/>
          </a:stretch>
        </p:blipFill>
        <p:spPr>
          <a:xfrm>
            <a:off x="4764026" y="1331649"/>
            <a:ext cx="2968748" cy="5277774"/>
          </a:xfrm>
          <a:prstGeom prst="rect">
            <a:avLst/>
          </a:prstGeom>
        </p:spPr>
      </p:pic>
      <p:sp>
        <p:nvSpPr>
          <p:cNvPr id="15" name="AutoShape 4" descr="blob:https://web.whatsapp.com/7f201b6b-5638-4bdb-bb42-5f6aa5a7c4f4">
            <a:extLst>
              <a:ext uri="{FF2B5EF4-FFF2-40B4-BE49-F238E27FC236}">
                <a16:creationId xmlns:a16="http://schemas.microsoft.com/office/drawing/2014/main" id="{977735ED-A524-4879-BDC6-5EAF3D1BAB80}"/>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5FE7AD17-8DC9-46CE-A9DB-6E3887E14EA6}"/>
              </a:ext>
            </a:extLst>
          </p:cNvPr>
          <p:cNvPicPr>
            <a:picLocks noChangeAspect="1"/>
          </p:cNvPicPr>
          <p:nvPr/>
        </p:nvPicPr>
        <p:blipFill>
          <a:blip r:embed="rId4"/>
          <a:stretch>
            <a:fillRect/>
          </a:stretch>
        </p:blipFill>
        <p:spPr>
          <a:xfrm>
            <a:off x="8912348" y="1331649"/>
            <a:ext cx="2968749" cy="5277776"/>
          </a:xfrm>
          <a:prstGeom prst="rect">
            <a:avLst/>
          </a:prstGeom>
        </p:spPr>
      </p:pic>
      <p:sp>
        <p:nvSpPr>
          <p:cNvPr id="17" name="Arrow: Right 16">
            <a:extLst>
              <a:ext uri="{FF2B5EF4-FFF2-40B4-BE49-F238E27FC236}">
                <a16:creationId xmlns:a16="http://schemas.microsoft.com/office/drawing/2014/main" id="{778E12BA-057B-4F00-BB98-AC6563FF89D3}"/>
              </a:ext>
            </a:extLst>
          </p:cNvPr>
          <p:cNvSpPr/>
          <p:nvPr/>
        </p:nvSpPr>
        <p:spPr>
          <a:xfrm>
            <a:off x="3792799" y="3531833"/>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3C5EC-946C-4314-9DA5-3AF1111183BD}"/>
              </a:ext>
            </a:extLst>
          </p:cNvPr>
          <p:cNvSpPr/>
          <p:nvPr/>
        </p:nvSpPr>
        <p:spPr>
          <a:xfrm>
            <a:off x="7976216" y="3581400"/>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0588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F29189-6058-40DC-815C-0992C44FCA6A}"/>
              </a:ext>
            </a:extLst>
          </p:cNvPr>
          <p:cNvSpPr/>
          <p:nvPr/>
        </p:nvSpPr>
        <p:spPr>
          <a:xfrm>
            <a:off x="195309" y="106532"/>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02008" y="106532"/>
            <a:ext cx="3992439" cy="954107"/>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Implementation screenshots</a:t>
            </a:r>
          </a:p>
        </p:txBody>
      </p:sp>
      <p:sp>
        <p:nvSpPr>
          <p:cNvPr id="2" name="Arrow: Right 1">
            <a:extLst>
              <a:ext uri="{FF2B5EF4-FFF2-40B4-BE49-F238E27FC236}">
                <a16:creationId xmlns:a16="http://schemas.microsoft.com/office/drawing/2014/main" id="{D4BBD787-35F8-47F0-83DC-873843C472F0}"/>
              </a:ext>
            </a:extLst>
          </p:cNvPr>
          <p:cNvSpPr/>
          <p:nvPr/>
        </p:nvSpPr>
        <p:spPr>
          <a:xfrm>
            <a:off x="4938497" y="532660"/>
            <a:ext cx="807868" cy="3693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9D265BA-3B07-4D39-A490-B7A1F87D8328}"/>
              </a:ext>
            </a:extLst>
          </p:cNvPr>
          <p:cNvSpPr txBox="1"/>
          <p:nvPr/>
        </p:nvSpPr>
        <p:spPr>
          <a:xfrm>
            <a:off x="5938793" y="455716"/>
            <a:ext cx="5001690" cy="523220"/>
          </a:xfrm>
          <a:prstGeom prst="rect">
            <a:avLst/>
          </a:prstGeom>
          <a:noFill/>
        </p:spPr>
        <p:txBody>
          <a:bodyPr wrap="none" rtlCol="0">
            <a:spAutoFit/>
          </a:bodyPr>
          <a:lstStyle/>
          <a:p>
            <a:r>
              <a:rPr lang="en-IN" sz="2800" b="1" dirty="0">
                <a:ln w="0"/>
                <a:gradFill>
                  <a:gsLst>
                    <a:gs pos="21000">
                      <a:srgbClr val="53575C"/>
                    </a:gs>
                    <a:gs pos="88000">
                      <a:srgbClr val="C5C7CA"/>
                    </a:gs>
                  </a:gsLst>
                  <a:lin ang="5400000"/>
                </a:gradFill>
              </a:rPr>
              <a:t>Healthcare Intents (Nursing)</a:t>
            </a:r>
          </a:p>
        </p:txBody>
      </p:sp>
      <p:sp>
        <p:nvSpPr>
          <p:cNvPr id="6" name="AutoShape 2" descr="blob:https://web.whatsapp.com/6bb9e1c3-ff83-4546-967b-7ee370c97bf7">
            <a:extLst>
              <a:ext uri="{FF2B5EF4-FFF2-40B4-BE49-F238E27FC236}">
                <a16:creationId xmlns:a16="http://schemas.microsoft.com/office/drawing/2014/main" id="{B805298C-EDCA-4040-BBFF-C70C5CF4F8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2" descr="blob:https://web.whatsapp.com/50e5c1a9-8bcd-4028-bf9b-a43b5afbd69a">
            <a:extLst>
              <a:ext uri="{FF2B5EF4-FFF2-40B4-BE49-F238E27FC236}">
                <a16:creationId xmlns:a16="http://schemas.microsoft.com/office/drawing/2014/main" id="{25A9AF22-F3B4-4E93-BF09-511680BC483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blob:https://web.whatsapp.com/e8dedd40-3404-497b-8188-8796619a53dd">
            <a:extLst>
              <a:ext uri="{FF2B5EF4-FFF2-40B4-BE49-F238E27FC236}">
                <a16:creationId xmlns:a16="http://schemas.microsoft.com/office/drawing/2014/main" id="{15618865-9B39-4865-BABD-9B08EDE4DB5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2" descr="blob:https://web.whatsapp.com/1570e9be-2b78-40e7-b254-5ffc6e4dea03">
            <a:extLst>
              <a:ext uri="{FF2B5EF4-FFF2-40B4-BE49-F238E27FC236}">
                <a16:creationId xmlns:a16="http://schemas.microsoft.com/office/drawing/2014/main" id="{87F406DF-A74B-4175-85F4-0706BDB14454}"/>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descr="blob:https://web.whatsapp.com/7f201b6b-5638-4bdb-bb42-5f6aa5a7c4f4">
            <a:extLst>
              <a:ext uri="{FF2B5EF4-FFF2-40B4-BE49-F238E27FC236}">
                <a16:creationId xmlns:a16="http://schemas.microsoft.com/office/drawing/2014/main" id="{977735ED-A524-4879-BDC6-5EAF3D1BAB80}"/>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rrow: Right 16">
            <a:extLst>
              <a:ext uri="{FF2B5EF4-FFF2-40B4-BE49-F238E27FC236}">
                <a16:creationId xmlns:a16="http://schemas.microsoft.com/office/drawing/2014/main" id="{778E12BA-057B-4F00-BB98-AC6563FF89D3}"/>
              </a:ext>
            </a:extLst>
          </p:cNvPr>
          <p:cNvSpPr/>
          <p:nvPr/>
        </p:nvSpPr>
        <p:spPr>
          <a:xfrm>
            <a:off x="3792799" y="3531833"/>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3C5EC-946C-4314-9DA5-3AF1111183BD}"/>
              </a:ext>
            </a:extLst>
          </p:cNvPr>
          <p:cNvSpPr/>
          <p:nvPr/>
        </p:nvSpPr>
        <p:spPr>
          <a:xfrm>
            <a:off x="7976216" y="3581400"/>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A2572EA2-9E47-41ED-93B1-F83EA6470D39}"/>
              </a:ext>
            </a:extLst>
          </p:cNvPr>
          <p:cNvPicPr>
            <a:picLocks noChangeAspect="1"/>
          </p:cNvPicPr>
          <p:nvPr/>
        </p:nvPicPr>
        <p:blipFill>
          <a:blip r:embed="rId2"/>
          <a:stretch>
            <a:fillRect/>
          </a:stretch>
        </p:blipFill>
        <p:spPr>
          <a:xfrm>
            <a:off x="491899" y="1283066"/>
            <a:ext cx="3075977" cy="5468402"/>
          </a:xfrm>
          <a:prstGeom prst="rect">
            <a:avLst/>
          </a:prstGeom>
        </p:spPr>
      </p:pic>
      <p:sp>
        <p:nvSpPr>
          <p:cNvPr id="9" name="AutoShape 2" descr="blob:https://web.whatsapp.com/4f3fceba-7e9f-4002-bd2f-319b5f261319">
            <a:extLst>
              <a:ext uri="{FF2B5EF4-FFF2-40B4-BE49-F238E27FC236}">
                <a16:creationId xmlns:a16="http://schemas.microsoft.com/office/drawing/2014/main" id="{FD37F2AA-610B-4893-BD21-0083C52C8EA5}"/>
              </a:ext>
            </a:extLst>
          </p:cNvPr>
          <p:cNvSpPr>
            <a:spLocks noChangeAspect="1" noChangeArrowheads="1"/>
          </p:cNvSpPr>
          <p:nvPr/>
        </p:nvSpPr>
        <p:spPr bwMode="auto">
          <a:xfrm>
            <a:off x="6705600" y="403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86CF4B2B-FE26-4443-93F7-596326C23CC8}"/>
              </a:ext>
            </a:extLst>
          </p:cNvPr>
          <p:cNvPicPr>
            <a:picLocks noChangeAspect="1"/>
          </p:cNvPicPr>
          <p:nvPr/>
        </p:nvPicPr>
        <p:blipFill>
          <a:blip r:embed="rId3"/>
          <a:stretch>
            <a:fillRect/>
          </a:stretch>
        </p:blipFill>
        <p:spPr>
          <a:xfrm>
            <a:off x="4590587" y="1283066"/>
            <a:ext cx="3075976" cy="5468402"/>
          </a:xfrm>
          <a:prstGeom prst="rect">
            <a:avLst/>
          </a:prstGeom>
        </p:spPr>
      </p:pic>
      <p:sp>
        <p:nvSpPr>
          <p:cNvPr id="19" name="AutoShape 4" descr="blob:https://web.whatsapp.com/23133ae2-d125-4173-838d-aba47394ee62">
            <a:extLst>
              <a:ext uri="{FF2B5EF4-FFF2-40B4-BE49-F238E27FC236}">
                <a16:creationId xmlns:a16="http://schemas.microsoft.com/office/drawing/2014/main" id="{152F51B3-D0EE-4B09-A61C-1D051A27CB0C}"/>
              </a:ext>
            </a:extLst>
          </p:cNvPr>
          <p:cNvSpPr>
            <a:spLocks noChangeAspect="1" noChangeArrowheads="1"/>
          </p:cNvSpPr>
          <p:nvPr/>
        </p:nvSpPr>
        <p:spPr bwMode="auto">
          <a:xfrm>
            <a:off x="6858000" y="4191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a:extLst>
              <a:ext uri="{FF2B5EF4-FFF2-40B4-BE49-F238E27FC236}">
                <a16:creationId xmlns:a16="http://schemas.microsoft.com/office/drawing/2014/main" id="{5D09620A-107F-44AE-B620-5934749D564B}"/>
              </a:ext>
            </a:extLst>
          </p:cNvPr>
          <p:cNvPicPr>
            <a:picLocks noChangeAspect="1"/>
          </p:cNvPicPr>
          <p:nvPr/>
        </p:nvPicPr>
        <p:blipFill>
          <a:blip r:embed="rId4"/>
          <a:stretch>
            <a:fillRect/>
          </a:stretch>
        </p:blipFill>
        <p:spPr>
          <a:xfrm>
            <a:off x="8820613" y="1283066"/>
            <a:ext cx="3010572" cy="5468402"/>
          </a:xfrm>
          <a:prstGeom prst="rect">
            <a:avLst/>
          </a:prstGeom>
        </p:spPr>
      </p:pic>
    </p:spTree>
    <p:extLst>
      <p:ext uri="{BB962C8B-B14F-4D97-AF65-F5344CB8AC3E}">
        <p14:creationId xmlns:p14="http://schemas.microsoft.com/office/powerpoint/2010/main" val="637900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213395" y="2728812"/>
            <a:ext cx="5500248" cy="1754326"/>
          </a:xfrm>
          <a:prstGeom prst="rect">
            <a:avLst/>
          </a:prstGeom>
          <a:noFill/>
        </p:spPr>
        <p:txBody>
          <a:bodyPr wrap="square" rtlCol="0" anchor="ctr">
            <a:spAutoFit/>
          </a:bodyPr>
          <a:lstStyle/>
          <a:p>
            <a:r>
              <a:rPr lang="en-GB" altLang="ko-KR" sz="5400" b="1" dirty="0">
                <a:solidFill>
                  <a:schemeClr val="bg1"/>
                </a:solidFill>
                <a:cs typeface="Arial" pitchFamily="34" charset="0"/>
              </a:rPr>
              <a:t>Implementation on WhatsApp</a:t>
            </a:r>
            <a:endParaRPr lang="ko-KR" altLang="en-US" sz="5400" b="1" dirty="0">
              <a:solidFill>
                <a:schemeClr val="bg1"/>
              </a:solidFill>
              <a:cs typeface="Arial" pitchFamily="34" charset="0"/>
            </a:endParaRP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972" y="814459"/>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20052" y="2293408"/>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1338" y="1797556"/>
            <a:ext cx="3062742" cy="46048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10027" y="605297"/>
            <a:ext cx="2769296" cy="2769297"/>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6169286" y="1697557"/>
            <a:ext cx="2021136" cy="584775"/>
          </a:xfrm>
          <a:prstGeom prst="rect">
            <a:avLst/>
          </a:prstGeom>
          <a:noFill/>
        </p:spPr>
        <p:txBody>
          <a:bodyPr wrap="square" rtlCol="0" anchor="ctr">
            <a:spAutoFit/>
          </a:bodyPr>
          <a:lstStyle/>
          <a:p>
            <a:r>
              <a:rPr lang="en-US" sz="3200" dirty="0" err="1">
                <a:solidFill>
                  <a:schemeClr val="accent4"/>
                </a:solidFill>
              </a:rPr>
              <a:t>ChatBot</a:t>
            </a:r>
            <a:endParaRPr lang="en-US" sz="3200" dirty="0">
              <a:solidFill>
                <a:schemeClr val="accent4"/>
              </a:solidFill>
            </a:endParaRP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6014233" y="1611624"/>
            <a:ext cx="86235" cy="756643"/>
            <a:chOff x="705340" y="3177056"/>
            <a:chExt cx="86235" cy="756643"/>
          </a:xfrm>
          <a:solidFill>
            <a:schemeClr val="accent4"/>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grpSp>
    </p:spTree>
    <p:extLst>
      <p:ext uri="{BB962C8B-B14F-4D97-AF65-F5344CB8AC3E}">
        <p14:creationId xmlns:p14="http://schemas.microsoft.com/office/powerpoint/2010/main" val="3103053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4018498" y="3680288"/>
            <a:ext cx="4331317" cy="379656"/>
          </a:xfrm>
          <a:prstGeom prst="rect">
            <a:avLst/>
          </a:prstGeom>
          <a:noFill/>
        </p:spPr>
        <p:txBody>
          <a:bodyPr wrap="square" rtlCol="0" anchor="ctr">
            <a:spAutoFit/>
          </a:bodyPr>
          <a:lstStyle/>
          <a:p>
            <a:pPr algn="ctr"/>
            <a:r>
              <a:rPr lang="en-US" altLang="ko-KR" sz="1867" dirty="0">
                <a:solidFill>
                  <a:schemeClr val="accent1">
                    <a:lumMod val="75000"/>
                  </a:schemeClr>
                </a:solidFill>
                <a:cs typeface="Arial" pitchFamily="34" charset="0"/>
              </a:rPr>
              <a:t>Book with us anywhere anytime</a:t>
            </a:r>
            <a:endParaRPr lang="ko-KR" altLang="en-US" sz="1867" dirty="0">
              <a:solidFill>
                <a:schemeClr val="accent1">
                  <a:lumMod val="7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6EF1F4-D89C-45CF-B35A-BC8126FC214E}"/>
              </a:ext>
            </a:extLst>
          </p:cNvPr>
          <p:cNvSpPr/>
          <p:nvPr/>
        </p:nvSpPr>
        <p:spPr>
          <a:xfrm>
            <a:off x="4883436" y="984665"/>
            <a:ext cx="5823752" cy="5601809"/>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948A2979-A456-4286-B8FC-8FF4C0C58EFD}"/>
              </a:ext>
            </a:extLst>
          </p:cNvPr>
          <p:cNvSpPr txBox="1"/>
          <p:nvPr/>
        </p:nvSpPr>
        <p:spPr>
          <a:xfrm>
            <a:off x="5018689" y="197783"/>
            <a:ext cx="5086771" cy="786882"/>
          </a:xfrm>
          <a:prstGeom prst="rect">
            <a:avLst/>
          </a:prstGeom>
          <a:noFill/>
        </p:spPr>
        <p:txBody>
          <a:bodyPr wrap="square" rtlCol="0" anchor="ctr">
            <a:spAutoFit/>
          </a:bodyPr>
          <a:lstStyle/>
          <a:p>
            <a:pPr>
              <a:lnSpc>
                <a:spcPts val="5400"/>
              </a:lnSpc>
            </a:pPr>
            <a:r>
              <a:rPr lang="en-US" altLang="ko-KR" sz="6000" dirty="0">
                <a:solidFill>
                  <a:schemeClr val="tx1">
                    <a:lumMod val="75000"/>
                    <a:lumOff val="25000"/>
                  </a:schemeClr>
                </a:solidFill>
                <a:cs typeface="Arial" pitchFamily="34" charset="0"/>
              </a:rPr>
              <a:t>Introduction</a:t>
            </a:r>
            <a:endParaRPr lang="ko-KR" altLang="en-US" sz="6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391412" y="1948451"/>
            <a:ext cx="3914258" cy="2556270"/>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F3C95E-E657-4C2B-8086-498F2B3749A3}"/>
              </a:ext>
            </a:extLst>
          </p:cNvPr>
          <p:cNvSpPr txBox="1"/>
          <p:nvPr/>
        </p:nvSpPr>
        <p:spPr>
          <a:xfrm>
            <a:off x="7377344" y="2308194"/>
            <a:ext cx="184731" cy="369332"/>
          </a:xfrm>
          <a:prstGeom prst="rect">
            <a:avLst/>
          </a:prstGeom>
          <a:noFill/>
        </p:spPr>
        <p:txBody>
          <a:bodyPr wrap="none" rtlCol="0">
            <a:spAutoFit/>
          </a:bodyPr>
          <a:lstStyle/>
          <a:p>
            <a:endParaRPr lang="en-IN" dirty="0"/>
          </a:p>
        </p:txBody>
      </p:sp>
      <p:sp>
        <p:nvSpPr>
          <p:cNvPr id="7" name="TextBox 6">
            <a:extLst>
              <a:ext uri="{FF2B5EF4-FFF2-40B4-BE49-F238E27FC236}">
                <a16:creationId xmlns:a16="http://schemas.microsoft.com/office/drawing/2014/main" id="{1E39DB47-6A49-4CE1-836F-46F4C1D1379F}"/>
              </a:ext>
            </a:extLst>
          </p:cNvPr>
          <p:cNvSpPr txBox="1"/>
          <p:nvPr/>
        </p:nvSpPr>
        <p:spPr>
          <a:xfrm>
            <a:off x="5308903" y="1771547"/>
            <a:ext cx="4972818" cy="3970318"/>
          </a:xfrm>
          <a:prstGeom prst="rect">
            <a:avLst/>
          </a:prstGeom>
          <a:noFill/>
        </p:spPr>
        <p:txBody>
          <a:bodyPr wrap="square" rtlCol="0">
            <a:spAutoFit/>
          </a:bodyPr>
          <a:lstStyle/>
          <a:p>
            <a:pPr algn="just"/>
            <a:r>
              <a:rPr lang="en-IN" sz="1200" dirty="0"/>
              <a:t>With all the busy environment, and increasing routine care, its necessary to have a assistant on your daily WhatsApp to guide you throughout.  </a:t>
            </a:r>
            <a:r>
              <a:rPr lang="en-IN" sz="1200" b="1" dirty="0"/>
              <a:t>Chatbot</a:t>
            </a:r>
            <a:r>
              <a:rPr lang="en-IN" sz="1200" dirty="0"/>
              <a:t> applications streamline interactions between people and services, enhancing customer experience.</a:t>
            </a:r>
          </a:p>
          <a:p>
            <a:pPr algn="just"/>
            <a:r>
              <a:rPr lang="en-IN" sz="1200" dirty="0"/>
              <a:t>Assistant Bot helps you schedule your routine activities with reminding you by Google Calendar.</a:t>
            </a:r>
          </a:p>
          <a:p>
            <a:pPr algn="just"/>
            <a:r>
              <a:rPr lang="en-IN" sz="1200" dirty="0"/>
              <a:t>The objective of the thesis is to maximize the convenience to schedule appointments without getting overwhelmed with calls.</a:t>
            </a:r>
          </a:p>
          <a:p>
            <a:pPr algn="just"/>
            <a:r>
              <a:rPr lang="en-IN" sz="1200" b="1" dirty="0"/>
              <a:t>Hassle-free appointment scheduling: </a:t>
            </a:r>
            <a:r>
              <a:rPr lang="en-IN" sz="1200" dirty="0"/>
              <a:t>Patients don’t always have the time to visit the doctor’s clinic personally for making an appointment. A chatbot makes it utterly convenient to manage the requests and confirm them accordingly.</a:t>
            </a:r>
          </a:p>
          <a:p>
            <a:pPr algn="just"/>
            <a:r>
              <a:rPr lang="en-IN" sz="1200" b="1" dirty="0"/>
              <a:t>Immediate Patient Assistance: </a:t>
            </a:r>
            <a:r>
              <a:rPr lang="en-IN" sz="1200" dirty="0"/>
              <a:t>Some matters are urgent and need an on the spot expert opinion. A chatbot can be instrumental in bridging the gap between patients seeking answers and expert doctors who can help.</a:t>
            </a:r>
          </a:p>
          <a:p>
            <a:pPr algn="just"/>
            <a:r>
              <a:rPr lang="en-IN" sz="1200" b="1" dirty="0"/>
              <a:t>Saves Time: </a:t>
            </a:r>
            <a:r>
              <a:rPr lang="en-IN" sz="1200" dirty="0"/>
              <a:t>Both the patient and the clinic staff save the time they spend on scheduling an appointment. Patients can now book an appointment right from their office desk or from the comfort of their home.</a:t>
            </a:r>
          </a:p>
          <a:p>
            <a:pPr algn="just"/>
            <a:r>
              <a:rPr lang="en-IN" sz="1200" dirty="0"/>
              <a:t> </a:t>
            </a:r>
          </a:p>
        </p:txBody>
      </p:sp>
    </p:spTree>
    <p:extLst>
      <p:ext uri="{BB962C8B-B14F-4D97-AF65-F5344CB8AC3E}">
        <p14:creationId xmlns:p14="http://schemas.microsoft.com/office/powerpoint/2010/main" val="110058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EE1F3-DAF1-4196-97B9-174CAFCA096A}"/>
              </a:ext>
            </a:extLst>
          </p:cNvPr>
          <p:cNvPicPr>
            <a:picLocks noChangeAspect="1"/>
          </p:cNvPicPr>
          <p:nvPr/>
        </p:nvPicPr>
        <p:blipFill>
          <a:blip r:embed="rId2"/>
          <a:stretch>
            <a:fillRect/>
          </a:stretch>
        </p:blipFill>
        <p:spPr>
          <a:xfrm>
            <a:off x="5010111" y="0"/>
            <a:ext cx="5949229" cy="6156664"/>
          </a:xfrm>
          <a:prstGeom prst="rect">
            <a:avLst/>
          </a:prstGeom>
        </p:spPr>
      </p:pic>
      <p:pic>
        <p:nvPicPr>
          <p:cNvPr id="4" name="Picture 3">
            <a:extLst>
              <a:ext uri="{FF2B5EF4-FFF2-40B4-BE49-F238E27FC236}">
                <a16:creationId xmlns:a16="http://schemas.microsoft.com/office/drawing/2014/main" id="{C305086B-4BB4-468F-A0FE-11EEB68455E2}"/>
              </a:ext>
            </a:extLst>
          </p:cNvPr>
          <p:cNvPicPr>
            <a:picLocks noChangeAspect="1"/>
          </p:cNvPicPr>
          <p:nvPr/>
        </p:nvPicPr>
        <p:blipFill rotWithShape="1">
          <a:blip r:embed="rId3"/>
          <a:srcRect l="19319" t="4322" r="17871" b="32851"/>
          <a:stretch/>
        </p:blipFill>
        <p:spPr>
          <a:xfrm>
            <a:off x="7747248" y="6156664"/>
            <a:ext cx="1091953" cy="645202"/>
          </a:xfrm>
          <a:prstGeom prst="rect">
            <a:avLst/>
          </a:prstGeom>
        </p:spPr>
      </p:pic>
      <p:sp>
        <p:nvSpPr>
          <p:cNvPr id="3" name="Rectangle 2">
            <a:extLst>
              <a:ext uri="{FF2B5EF4-FFF2-40B4-BE49-F238E27FC236}">
                <a16:creationId xmlns:a16="http://schemas.microsoft.com/office/drawing/2014/main" id="{02F29189-6058-40DC-815C-0992C44FCA6A}"/>
              </a:ext>
            </a:extLst>
          </p:cNvPr>
          <p:cNvSpPr/>
          <p:nvPr/>
        </p:nvSpPr>
        <p:spPr>
          <a:xfrm>
            <a:off x="0" y="2370338"/>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95813" y="2615343"/>
            <a:ext cx="3414268" cy="646331"/>
          </a:xfrm>
          <a:prstGeom prst="rect">
            <a:avLst/>
          </a:prstGeom>
          <a:noFill/>
        </p:spPr>
        <p:txBody>
          <a:bodyPr wrap="none" rtlCol="0">
            <a:spAutoFit/>
          </a:bodyPr>
          <a:lstStyle/>
          <a:p>
            <a:r>
              <a:rPr lang="en-IN" sz="3600" b="1" dirty="0">
                <a:solidFill>
                  <a:schemeClr val="bg1"/>
                </a:solidFill>
                <a:latin typeface="Arial Black" panose="020B0A04020102020204" pitchFamily="34" charset="0"/>
              </a:rPr>
              <a:t>FLOWCHART</a:t>
            </a:r>
          </a:p>
        </p:txBody>
      </p:sp>
      <p:pic>
        <p:nvPicPr>
          <p:cNvPr id="6" name="Graphic 5">
            <a:extLst>
              <a:ext uri="{FF2B5EF4-FFF2-40B4-BE49-F238E27FC236}">
                <a16:creationId xmlns:a16="http://schemas.microsoft.com/office/drawing/2014/main" id="{09945055-5521-4C36-AE3E-BA5217AF83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359" y="3875321"/>
            <a:ext cx="2689294" cy="2463620"/>
          </a:xfrm>
          <a:prstGeom prst="rect">
            <a:avLst/>
          </a:prstGeom>
        </p:spPr>
      </p:pic>
      <p:sp>
        <p:nvSpPr>
          <p:cNvPr id="7" name="Freeform: Shape 6">
            <a:extLst>
              <a:ext uri="{FF2B5EF4-FFF2-40B4-BE49-F238E27FC236}">
                <a16:creationId xmlns:a16="http://schemas.microsoft.com/office/drawing/2014/main" id="{02E32C6B-F420-4BDF-81E8-A402E69D8E23}"/>
              </a:ext>
            </a:extLst>
          </p:cNvPr>
          <p:cNvSpPr/>
          <p:nvPr/>
        </p:nvSpPr>
        <p:spPr>
          <a:xfrm>
            <a:off x="1072542" y="4394812"/>
            <a:ext cx="1626508" cy="1074564"/>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253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A562B-33CB-42DE-9C87-CBA5F59FE7EF}"/>
              </a:ext>
            </a:extLst>
          </p:cNvPr>
          <p:cNvSpPr txBox="1"/>
          <p:nvPr/>
        </p:nvSpPr>
        <p:spPr>
          <a:xfrm>
            <a:off x="539424" y="885717"/>
            <a:ext cx="7888317" cy="830997"/>
          </a:xfrm>
          <a:prstGeom prst="rect">
            <a:avLst/>
          </a:prstGeom>
          <a:noFill/>
        </p:spPr>
        <p:txBody>
          <a:bodyPr wrap="square" rtlCol="0" anchor="ctr">
            <a:spAutoFit/>
          </a:bodyPr>
          <a:lstStyle/>
          <a:p>
            <a:r>
              <a:rPr lang="en-IN" altLang="ko-KR"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cs typeface="Arial" pitchFamily="34" charset="0"/>
              </a:rPr>
              <a:t>Methodology</a:t>
            </a:r>
          </a:p>
        </p:txBody>
      </p:sp>
      <p:cxnSp>
        <p:nvCxnSpPr>
          <p:cNvPr id="9" name="Straight Connector 8">
            <a:extLst>
              <a:ext uri="{FF2B5EF4-FFF2-40B4-BE49-F238E27FC236}">
                <a16:creationId xmlns:a16="http://schemas.microsoft.com/office/drawing/2014/main" id="{4110D0A9-1126-44C1-BDF9-7E425B997079}"/>
              </a:ext>
            </a:extLst>
          </p:cNvPr>
          <p:cNvCxnSpPr>
            <a:cxnSpLocks/>
          </p:cNvCxnSpPr>
          <p:nvPr/>
        </p:nvCxnSpPr>
        <p:spPr>
          <a:xfrm flipV="1">
            <a:off x="2901461" y="1455345"/>
            <a:ext cx="9290539" cy="5402069"/>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Hexagon 11">
            <a:extLst>
              <a:ext uri="{FF2B5EF4-FFF2-40B4-BE49-F238E27FC236}">
                <a16:creationId xmlns:a16="http://schemas.microsoft.com/office/drawing/2014/main" id="{B1365D2C-CEB9-4709-913A-1DF418127936}"/>
              </a:ext>
            </a:extLst>
          </p:cNvPr>
          <p:cNvSpPr/>
          <p:nvPr/>
        </p:nvSpPr>
        <p:spPr>
          <a:xfrm rot="19800000">
            <a:off x="4761799" y="4794511"/>
            <a:ext cx="1365196" cy="1176892"/>
          </a:xfrm>
          <a:prstGeom prst="hexagon">
            <a:avLst>
              <a:gd name="adj" fmla="val 30165"/>
              <a:gd name="vf" fmla="val 1154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0AD12CC4-C2B4-4B09-A91E-FB2AF0240BBE}"/>
              </a:ext>
            </a:extLst>
          </p:cNvPr>
          <p:cNvSpPr/>
          <p:nvPr/>
        </p:nvSpPr>
        <p:spPr>
          <a:xfrm rot="19800000">
            <a:off x="6350151" y="3880072"/>
            <a:ext cx="1365196" cy="1176892"/>
          </a:xfrm>
          <a:prstGeom prst="hexagon">
            <a:avLst>
              <a:gd name="adj" fmla="val 30165"/>
              <a:gd name="vf" fmla="val 1154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09366E70-DE22-4C3E-BC4A-062199A1E8DB}"/>
              </a:ext>
            </a:extLst>
          </p:cNvPr>
          <p:cNvSpPr/>
          <p:nvPr/>
        </p:nvSpPr>
        <p:spPr>
          <a:xfrm rot="19800000">
            <a:off x="7938503" y="2965633"/>
            <a:ext cx="1365196" cy="1176892"/>
          </a:xfrm>
          <a:prstGeom prst="hexagon">
            <a:avLst>
              <a:gd name="adj" fmla="val 30165"/>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84493BDF-72A7-4E0C-84AC-C66B0E349B48}"/>
              </a:ext>
            </a:extLst>
          </p:cNvPr>
          <p:cNvSpPr/>
          <p:nvPr/>
        </p:nvSpPr>
        <p:spPr>
          <a:xfrm rot="19800000">
            <a:off x="9526854" y="2051194"/>
            <a:ext cx="1365196" cy="1176892"/>
          </a:xfrm>
          <a:prstGeom prst="hexagon">
            <a:avLst>
              <a:gd name="adj" fmla="val 30165"/>
              <a:gd name="vf" fmla="val 1154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2475350-A6FC-461E-8ACC-5358F4175141}"/>
              </a:ext>
            </a:extLst>
          </p:cNvPr>
          <p:cNvGrpSpPr/>
          <p:nvPr/>
        </p:nvGrpSpPr>
        <p:grpSpPr>
          <a:xfrm>
            <a:off x="4532305" y="3627152"/>
            <a:ext cx="1818547" cy="726563"/>
            <a:chOff x="3131840" y="2204864"/>
            <a:chExt cx="3096344" cy="726563"/>
          </a:xfrm>
        </p:grpSpPr>
        <p:sp>
          <p:nvSpPr>
            <p:cNvPr id="22" name="TextBox 21">
              <a:extLst>
                <a:ext uri="{FF2B5EF4-FFF2-40B4-BE49-F238E27FC236}">
                  <a16:creationId xmlns:a16="http://schemas.microsoft.com/office/drawing/2014/main" id="{938D4D2B-4FEA-4FD3-A6CD-AE266339E5B3}"/>
                </a:ext>
              </a:extLst>
            </p:cNvPr>
            <p:cNvSpPr txBox="1"/>
            <p:nvPr/>
          </p:nvSpPr>
          <p:spPr>
            <a:xfrm>
              <a:off x="3131840" y="2204864"/>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Twilio Account</a:t>
              </a:r>
              <a:endParaRPr lang="ko-KR" altLang="en-US" sz="14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535DB898-B58C-45FF-A13C-6C685E2979EF}"/>
                </a:ext>
              </a:extLst>
            </p:cNvPr>
            <p:cNvSpPr txBox="1"/>
            <p:nvPr/>
          </p:nvSpPr>
          <p:spPr>
            <a:xfrm>
              <a:off x="3131840" y="2469762"/>
              <a:ext cx="309634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 access WhatsApp for our Chatbot</a:t>
              </a:r>
            </a:p>
          </p:txBody>
        </p:sp>
      </p:grpSp>
      <p:grpSp>
        <p:nvGrpSpPr>
          <p:cNvPr id="24" name="Group 23">
            <a:extLst>
              <a:ext uri="{FF2B5EF4-FFF2-40B4-BE49-F238E27FC236}">
                <a16:creationId xmlns:a16="http://schemas.microsoft.com/office/drawing/2014/main" id="{71AA9675-8533-452A-BAD1-3E43E9153333}"/>
              </a:ext>
            </a:extLst>
          </p:cNvPr>
          <p:cNvGrpSpPr/>
          <p:nvPr/>
        </p:nvGrpSpPr>
        <p:grpSpPr>
          <a:xfrm>
            <a:off x="6119241" y="2599475"/>
            <a:ext cx="1822781" cy="885892"/>
            <a:chOff x="3131840" y="2097143"/>
            <a:chExt cx="3103553" cy="885892"/>
          </a:xfrm>
        </p:grpSpPr>
        <p:sp>
          <p:nvSpPr>
            <p:cNvPr id="25" name="TextBox 24">
              <a:extLst>
                <a:ext uri="{FF2B5EF4-FFF2-40B4-BE49-F238E27FC236}">
                  <a16:creationId xmlns:a16="http://schemas.microsoft.com/office/drawing/2014/main" id="{1EEB043B-ED32-491E-80D5-A5E3924A6890}"/>
                </a:ext>
              </a:extLst>
            </p:cNvPr>
            <p:cNvSpPr txBox="1"/>
            <p:nvPr/>
          </p:nvSpPr>
          <p:spPr>
            <a:xfrm>
              <a:off x="3131840" y="2097143"/>
              <a:ext cx="3096344"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Hosting with Heroku</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E56BC125-F404-450F-ADB0-19CF8AE784A8}"/>
                </a:ext>
              </a:extLst>
            </p:cNvPr>
            <p:cNvSpPr txBox="1"/>
            <p:nvPr/>
          </p:nvSpPr>
          <p:spPr>
            <a:xfrm>
              <a:off x="3139049" y="2521370"/>
              <a:ext cx="309634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Access anytime anywhere</a:t>
              </a:r>
            </a:p>
          </p:txBody>
        </p:sp>
      </p:grpSp>
      <p:grpSp>
        <p:nvGrpSpPr>
          <p:cNvPr id="27" name="Group 26">
            <a:extLst>
              <a:ext uri="{FF2B5EF4-FFF2-40B4-BE49-F238E27FC236}">
                <a16:creationId xmlns:a16="http://schemas.microsoft.com/office/drawing/2014/main" id="{FB95E18B-D819-4A54-8359-A92060CF0E28}"/>
              </a:ext>
            </a:extLst>
          </p:cNvPr>
          <p:cNvGrpSpPr/>
          <p:nvPr/>
        </p:nvGrpSpPr>
        <p:grpSpPr>
          <a:xfrm>
            <a:off x="7706177" y="1787239"/>
            <a:ext cx="1818547" cy="726563"/>
            <a:chOff x="3131840" y="2204864"/>
            <a:chExt cx="3096344" cy="726563"/>
          </a:xfrm>
        </p:grpSpPr>
        <p:sp>
          <p:nvSpPr>
            <p:cNvPr id="28" name="TextBox 27">
              <a:extLst>
                <a:ext uri="{FF2B5EF4-FFF2-40B4-BE49-F238E27FC236}">
                  <a16:creationId xmlns:a16="http://schemas.microsoft.com/office/drawing/2014/main" id="{199F55F8-3D4B-408F-9F9F-B558A5F73024}"/>
                </a:ext>
              </a:extLst>
            </p:cNvPr>
            <p:cNvSpPr txBox="1"/>
            <p:nvPr/>
          </p:nvSpPr>
          <p:spPr>
            <a:xfrm>
              <a:off x="3131840" y="2204864"/>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Deployment</a:t>
              </a:r>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D8043B30-8EEA-4332-A00F-611A8A12AE6E}"/>
                </a:ext>
              </a:extLst>
            </p:cNvPr>
            <p:cNvSpPr txBox="1"/>
            <p:nvPr/>
          </p:nvSpPr>
          <p:spPr>
            <a:xfrm>
              <a:off x="3131840" y="2469762"/>
              <a:ext cx="309634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dumping Dialogflow intents</a:t>
              </a:r>
            </a:p>
          </p:txBody>
        </p:sp>
      </p:grpSp>
      <p:grpSp>
        <p:nvGrpSpPr>
          <p:cNvPr id="30" name="Group 29">
            <a:extLst>
              <a:ext uri="{FF2B5EF4-FFF2-40B4-BE49-F238E27FC236}">
                <a16:creationId xmlns:a16="http://schemas.microsoft.com/office/drawing/2014/main" id="{0E87B124-EDE4-4694-AAA5-92E404D1306D}"/>
              </a:ext>
            </a:extLst>
          </p:cNvPr>
          <p:cNvGrpSpPr/>
          <p:nvPr/>
        </p:nvGrpSpPr>
        <p:grpSpPr>
          <a:xfrm>
            <a:off x="9293114" y="1124736"/>
            <a:ext cx="1818547" cy="541897"/>
            <a:chOff x="3131840" y="2204864"/>
            <a:chExt cx="3096344" cy="541897"/>
          </a:xfrm>
        </p:grpSpPr>
        <p:sp>
          <p:nvSpPr>
            <p:cNvPr id="31" name="TextBox 30">
              <a:extLst>
                <a:ext uri="{FF2B5EF4-FFF2-40B4-BE49-F238E27FC236}">
                  <a16:creationId xmlns:a16="http://schemas.microsoft.com/office/drawing/2014/main" id="{ABC54980-0CCF-4BBE-9060-3BF6D8B77414}"/>
                </a:ext>
              </a:extLst>
            </p:cNvPr>
            <p:cNvSpPr txBox="1"/>
            <p:nvPr/>
          </p:nvSpPr>
          <p:spPr>
            <a:xfrm>
              <a:off x="3131840" y="2204864"/>
              <a:ext cx="3096344"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Dialogflow</a:t>
              </a:r>
              <a:endParaRPr lang="ko-KR" altLang="en-US" sz="14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33C75EC7-1AEB-49ED-A6BB-FBE088A429E1}"/>
                </a:ext>
              </a:extLst>
            </p:cNvPr>
            <p:cNvSpPr txBox="1"/>
            <p:nvPr/>
          </p:nvSpPr>
          <p:spPr>
            <a:xfrm>
              <a:off x="3131840" y="2469762"/>
              <a:ext cx="3096344"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creating intents</a:t>
              </a:r>
            </a:p>
          </p:txBody>
        </p:sp>
      </p:grpSp>
      <p:sp>
        <p:nvSpPr>
          <p:cNvPr id="34" name="TextBox 33">
            <a:extLst>
              <a:ext uri="{FF2B5EF4-FFF2-40B4-BE49-F238E27FC236}">
                <a16:creationId xmlns:a16="http://schemas.microsoft.com/office/drawing/2014/main" id="{975B53D4-842A-4E53-9529-1C16FB1A2F29}"/>
              </a:ext>
            </a:extLst>
          </p:cNvPr>
          <p:cNvSpPr txBox="1"/>
          <p:nvPr/>
        </p:nvSpPr>
        <p:spPr>
          <a:xfrm>
            <a:off x="4962183" y="6175598"/>
            <a:ext cx="989557" cy="338554"/>
          </a:xfrm>
          <a:prstGeom prst="rect">
            <a:avLst/>
          </a:prstGeom>
          <a:noFill/>
        </p:spPr>
        <p:txBody>
          <a:bodyPr wrap="square" rtlCol="0" anchor="ctr">
            <a:spAutoFit/>
          </a:bodyPr>
          <a:lstStyle/>
          <a:p>
            <a:pPr algn="ctr"/>
            <a:r>
              <a:rPr lang="en-US" altLang="ko-KR" sz="1600" dirty="0">
                <a:solidFill>
                  <a:schemeClr val="tx1">
                    <a:lumMod val="75000"/>
                    <a:lumOff val="25000"/>
                  </a:schemeClr>
                </a:solidFill>
                <a:cs typeface="Arial" pitchFamily="34" charset="0"/>
              </a:rPr>
              <a:t>Step 1</a:t>
            </a:r>
            <a:endParaRPr lang="ko-KR" altLang="en-US" sz="16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0538E9A7-62A5-441E-9AED-8C4362090F3A}"/>
              </a:ext>
            </a:extLst>
          </p:cNvPr>
          <p:cNvSpPr txBox="1"/>
          <p:nvPr/>
        </p:nvSpPr>
        <p:spPr>
          <a:xfrm>
            <a:off x="6558987" y="5268815"/>
            <a:ext cx="989557" cy="338554"/>
          </a:xfrm>
          <a:prstGeom prst="rect">
            <a:avLst/>
          </a:prstGeom>
          <a:noFill/>
        </p:spPr>
        <p:txBody>
          <a:bodyPr wrap="square" rtlCol="0" anchor="ctr">
            <a:spAutoFit/>
          </a:bodyPr>
          <a:lstStyle/>
          <a:p>
            <a:pPr algn="ctr"/>
            <a:r>
              <a:rPr lang="en-US" altLang="ko-KR" sz="1600" dirty="0">
                <a:solidFill>
                  <a:schemeClr val="tx1">
                    <a:lumMod val="75000"/>
                    <a:lumOff val="25000"/>
                  </a:schemeClr>
                </a:solidFill>
                <a:cs typeface="Arial" pitchFamily="34" charset="0"/>
              </a:rPr>
              <a:t>Step 2</a:t>
            </a:r>
            <a:endParaRPr lang="ko-KR" altLang="en-US" sz="16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E28BAC81-66FC-4C2D-9946-9F641792C485}"/>
              </a:ext>
            </a:extLst>
          </p:cNvPr>
          <p:cNvSpPr txBox="1"/>
          <p:nvPr/>
        </p:nvSpPr>
        <p:spPr>
          <a:xfrm>
            <a:off x="8155791" y="4362032"/>
            <a:ext cx="989557" cy="338554"/>
          </a:xfrm>
          <a:prstGeom prst="rect">
            <a:avLst/>
          </a:prstGeom>
          <a:noFill/>
        </p:spPr>
        <p:txBody>
          <a:bodyPr wrap="square" rtlCol="0" anchor="ctr">
            <a:spAutoFit/>
          </a:bodyPr>
          <a:lstStyle/>
          <a:p>
            <a:pPr algn="ctr"/>
            <a:r>
              <a:rPr lang="en-US" altLang="ko-KR" sz="1600" dirty="0">
                <a:solidFill>
                  <a:schemeClr val="tx1">
                    <a:lumMod val="75000"/>
                    <a:lumOff val="25000"/>
                  </a:schemeClr>
                </a:solidFill>
                <a:cs typeface="Arial" pitchFamily="34" charset="0"/>
              </a:rPr>
              <a:t>Step 3</a:t>
            </a:r>
            <a:endParaRPr lang="ko-KR" altLang="en-US" sz="16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77F3E112-F5D2-4620-9E87-4EB81C76F6A1}"/>
              </a:ext>
            </a:extLst>
          </p:cNvPr>
          <p:cNvSpPr txBox="1"/>
          <p:nvPr/>
        </p:nvSpPr>
        <p:spPr>
          <a:xfrm>
            <a:off x="9752595" y="3455249"/>
            <a:ext cx="989557" cy="338554"/>
          </a:xfrm>
          <a:prstGeom prst="rect">
            <a:avLst/>
          </a:prstGeom>
          <a:noFill/>
        </p:spPr>
        <p:txBody>
          <a:bodyPr wrap="square" rtlCol="0" anchor="ctr">
            <a:spAutoFit/>
          </a:bodyPr>
          <a:lstStyle/>
          <a:p>
            <a:pPr algn="ctr"/>
            <a:r>
              <a:rPr lang="en-US" altLang="ko-KR" sz="1600" dirty="0">
                <a:solidFill>
                  <a:schemeClr val="tx1">
                    <a:lumMod val="75000"/>
                    <a:lumOff val="25000"/>
                  </a:schemeClr>
                </a:solidFill>
                <a:cs typeface="Arial" pitchFamily="34" charset="0"/>
              </a:rPr>
              <a:t>Step 4</a:t>
            </a:r>
            <a:endParaRPr lang="ko-KR" altLang="en-US" sz="1600" dirty="0">
              <a:solidFill>
                <a:schemeClr val="tx1">
                  <a:lumMod val="75000"/>
                  <a:lumOff val="25000"/>
                </a:schemeClr>
              </a:solidFill>
              <a:cs typeface="Arial" pitchFamily="34" charset="0"/>
            </a:endParaRPr>
          </a:p>
        </p:txBody>
      </p:sp>
      <p:pic>
        <p:nvPicPr>
          <p:cNvPr id="1026" name="Picture 2" descr="Twilio - Communication APIs for SMS, Voice, Video and Authentication">
            <a:extLst>
              <a:ext uri="{FF2B5EF4-FFF2-40B4-BE49-F238E27FC236}">
                <a16:creationId xmlns:a16="http://schemas.microsoft.com/office/drawing/2014/main" id="{941FB85D-70A6-4B01-B526-11EA591DC3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1727" y="5165052"/>
            <a:ext cx="949032" cy="4358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roku Vector Logo - Download Free SVG Icon | Worldvectorlogo">
            <a:extLst>
              <a:ext uri="{FF2B5EF4-FFF2-40B4-BE49-F238E27FC236}">
                <a16:creationId xmlns:a16="http://schemas.microsoft.com/office/drawing/2014/main" id="{2E482F85-8111-4943-9C00-5B8E1DCAFE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9279" y="4112931"/>
            <a:ext cx="478469" cy="7469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ployment Logo Images, Stock Photos &amp; Vectors | Shutterstock">
            <a:extLst>
              <a:ext uri="{FF2B5EF4-FFF2-40B4-BE49-F238E27FC236}">
                <a16:creationId xmlns:a16="http://schemas.microsoft.com/office/drawing/2014/main" id="{B9C3DB68-1390-4778-87BF-BDA9C2A2C5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2634" y="3325049"/>
            <a:ext cx="525632" cy="567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brief introduction to Chatbots with Dialogflow - Margo">
            <a:extLst>
              <a:ext uri="{FF2B5EF4-FFF2-40B4-BE49-F238E27FC236}">
                <a16:creationId xmlns:a16="http://schemas.microsoft.com/office/drawing/2014/main" id="{72926C27-8419-41AA-953C-7A7E92C22E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7608" y="2492935"/>
            <a:ext cx="989557" cy="36471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4872FC4E-1A3B-4A38-80DD-BA7597014BAC}"/>
              </a:ext>
            </a:extLst>
          </p:cNvPr>
          <p:cNvGrpSpPr/>
          <p:nvPr/>
        </p:nvGrpSpPr>
        <p:grpSpPr>
          <a:xfrm>
            <a:off x="1242208" y="1868492"/>
            <a:ext cx="1979431" cy="3296560"/>
            <a:chOff x="3832184" y="1890347"/>
            <a:chExt cx="2537664" cy="4226246"/>
          </a:xfrm>
        </p:grpSpPr>
        <p:grpSp>
          <p:nvGrpSpPr>
            <p:cNvPr id="38" name="Group 37">
              <a:extLst>
                <a:ext uri="{FF2B5EF4-FFF2-40B4-BE49-F238E27FC236}">
                  <a16:creationId xmlns:a16="http://schemas.microsoft.com/office/drawing/2014/main" id="{D5BEA66B-28D1-4966-9F80-5B812934C789}"/>
                </a:ext>
              </a:extLst>
            </p:cNvPr>
            <p:cNvGrpSpPr/>
            <p:nvPr/>
          </p:nvGrpSpPr>
          <p:grpSpPr>
            <a:xfrm flipH="1">
              <a:off x="5217892" y="4482968"/>
              <a:ext cx="524487" cy="1633625"/>
              <a:chOff x="4327928" y="4494196"/>
              <a:chExt cx="619256" cy="1928803"/>
            </a:xfrm>
          </p:grpSpPr>
          <p:sp>
            <p:nvSpPr>
              <p:cNvPr id="72" name="Freeform: Shape 71">
                <a:extLst>
                  <a:ext uri="{FF2B5EF4-FFF2-40B4-BE49-F238E27FC236}">
                    <a16:creationId xmlns:a16="http://schemas.microsoft.com/office/drawing/2014/main" id="{03EDD21F-702C-434D-8E3D-C41F32463ADD}"/>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72821A7-3052-41E6-B74E-2E442F748978}"/>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A08DE7C-99AC-4DAC-BAAD-CC9C445D467C}"/>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BB4F5A6-9B2D-4736-A6B8-F763021E39DE}"/>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3E5A851-C48D-4A7A-B242-08AA4C8FC9AF}"/>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7FD14EF7-D0BE-48EF-9C21-78489BC16F54}"/>
                </a:ext>
              </a:extLst>
            </p:cNvPr>
            <p:cNvGrpSpPr/>
            <p:nvPr/>
          </p:nvGrpSpPr>
          <p:grpSpPr>
            <a:xfrm>
              <a:off x="4388356" y="4482968"/>
              <a:ext cx="524487" cy="1633625"/>
              <a:chOff x="4327928" y="4494196"/>
              <a:chExt cx="619256" cy="1928803"/>
            </a:xfrm>
          </p:grpSpPr>
          <p:sp>
            <p:nvSpPr>
              <p:cNvPr id="67" name="Freeform: Shape 66">
                <a:extLst>
                  <a:ext uri="{FF2B5EF4-FFF2-40B4-BE49-F238E27FC236}">
                    <a16:creationId xmlns:a16="http://schemas.microsoft.com/office/drawing/2014/main" id="{B687BB05-400C-49C2-BC41-B56C7C716307}"/>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1AF2160-CFF8-4AF1-B532-F344550497AE}"/>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1AE0F68-749F-41D0-9BEF-E5AD2487F5AB}"/>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2470DBA-DF73-4E2F-9BE1-9DA7F93A6606}"/>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21DC56C-F32E-442E-9416-97A1DF28A7C7}"/>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5C7EA569-647A-458D-A5BC-CC7AE80E2387}"/>
                </a:ext>
              </a:extLst>
            </p:cNvPr>
            <p:cNvGrpSpPr/>
            <p:nvPr/>
          </p:nvGrpSpPr>
          <p:grpSpPr>
            <a:xfrm>
              <a:off x="3832184" y="1890347"/>
              <a:ext cx="2537664" cy="2787165"/>
              <a:chOff x="5369718" y="2683668"/>
              <a:chExt cx="1452563" cy="1595377"/>
            </a:xfrm>
          </p:grpSpPr>
          <p:sp>
            <p:nvSpPr>
              <p:cNvPr id="41" name="Freeform: Shape 40">
                <a:extLst>
                  <a:ext uri="{FF2B5EF4-FFF2-40B4-BE49-F238E27FC236}">
                    <a16:creationId xmlns:a16="http://schemas.microsoft.com/office/drawing/2014/main" id="{67371010-E4F4-4780-B0A4-F8A0CC0C75BE}"/>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F5EF6F4-AB6C-4429-AFAD-6607421B88E7}"/>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798475-54BB-4B82-8A65-AE6A5D6936B7}"/>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5D9E4F2-3EA2-48D4-AE78-B7F8C32CF7F1}"/>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4151540-6502-4073-BFD2-B51E9489CD3A}"/>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1E97AC5-70B6-4237-88CA-86C76D01CE73}"/>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0ED2446-292B-4449-9B3A-4E0E8A6BB9F9}"/>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1AED5A-B365-4D88-914B-9F2196593AD8}"/>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4BA70F7-6769-4D7F-A6B0-F6A5D48B4136}"/>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E4E1F5-2A7F-43D9-AB69-7763EC4CC190}"/>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5EC9C06-1799-44C0-AC7F-FB9FF0872F62}"/>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F4FC3-5BD7-4E3B-9C86-2AD324C9918B}"/>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39C0577-CA15-4FE9-9A3D-7DF9C1F1EE25}"/>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336830D-E32F-4EFA-B5DB-B9A4452C1209}"/>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039F01D-2FA7-4EAA-BB06-D9ABC87FE5C2}"/>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7C170AA-9503-4607-8A5A-2168F35714D5}"/>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6214B03-CDB6-49D3-A73F-A46C2E0E5FD7}"/>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4D49A37-4C2D-459B-89ED-5B9F514BACD5}"/>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F2F3AF5-455C-4B10-889E-3D7A018CAD82}"/>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3735DF9-04C4-4960-9EC4-70A887B976FC}"/>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9E24E25-EFA5-4D74-AA10-9ED8820DA04F}"/>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09C06CF-F447-48DF-BB59-524ADF06DC20}"/>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BBF9F98-0F73-48E6-93FF-854C5C4D2419}"/>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4258913-BF42-4295-911B-67DDD78D22E9}"/>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C684EE7-1A5B-4262-B7AB-A42AF3466FB6}"/>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A5DACEE-0365-473A-B348-D173A9B4B54D}"/>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6085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3191608" y="341730"/>
            <a:ext cx="5808784" cy="430887"/>
          </a:xfrm>
          <a:prstGeom prst="rect">
            <a:avLst/>
          </a:prstGeom>
          <a:solidFill>
            <a:schemeClr val="accent3">
              <a:lumMod val="50000"/>
            </a:schemeClr>
          </a:solidFill>
        </p:spPr>
        <p:txBody>
          <a:bodyPr wrap="square" lIns="36000" tIns="0" rIns="36000" bIns="0" rtlCol="0">
            <a:spAutoFit/>
          </a:bodyPr>
          <a:lstStyle/>
          <a:p>
            <a:pPr algn="ctr"/>
            <a:r>
              <a:rPr lang="en-US" sz="2800" dirty="0">
                <a:solidFill>
                  <a:schemeClr val="bg1"/>
                </a:solidFill>
              </a:rPr>
              <a:t>Hosting screenshots</a:t>
            </a:r>
          </a:p>
        </p:txBody>
      </p:sp>
      <p:pic>
        <p:nvPicPr>
          <p:cNvPr id="4" name="Picture 3">
            <a:extLst>
              <a:ext uri="{FF2B5EF4-FFF2-40B4-BE49-F238E27FC236}">
                <a16:creationId xmlns:a16="http://schemas.microsoft.com/office/drawing/2014/main" id="{A06CC8F6-E69A-44B9-8353-9A0266FA6E2B}"/>
              </a:ext>
            </a:extLst>
          </p:cNvPr>
          <p:cNvPicPr>
            <a:picLocks noChangeAspect="1"/>
          </p:cNvPicPr>
          <p:nvPr/>
        </p:nvPicPr>
        <p:blipFill>
          <a:blip r:embed="rId2"/>
          <a:stretch>
            <a:fillRect/>
          </a:stretch>
        </p:blipFill>
        <p:spPr>
          <a:xfrm>
            <a:off x="96391" y="1438553"/>
            <a:ext cx="5061507" cy="3763762"/>
          </a:xfrm>
          <a:prstGeom prst="rect">
            <a:avLst/>
          </a:prstGeom>
        </p:spPr>
      </p:pic>
      <p:sp>
        <p:nvSpPr>
          <p:cNvPr id="5" name="Arrow: Right 4">
            <a:extLst>
              <a:ext uri="{FF2B5EF4-FFF2-40B4-BE49-F238E27FC236}">
                <a16:creationId xmlns:a16="http://schemas.microsoft.com/office/drawing/2014/main" id="{937E2A89-76FC-45D4-98EA-D6CF9B693590}"/>
              </a:ext>
            </a:extLst>
          </p:cNvPr>
          <p:cNvSpPr/>
          <p:nvPr/>
        </p:nvSpPr>
        <p:spPr>
          <a:xfrm>
            <a:off x="5548543" y="2716567"/>
            <a:ext cx="1094913" cy="506027"/>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pic>
        <p:nvPicPr>
          <p:cNvPr id="8" name="Picture 7">
            <a:extLst>
              <a:ext uri="{FF2B5EF4-FFF2-40B4-BE49-F238E27FC236}">
                <a16:creationId xmlns:a16="http://schemas.microsoft.com/office/drawing/2014/main" id="{7BC7EABE-CED5-4E53-BA22-453D7E822A56}"/>
              </a:ext>
            </a:extLst>
          </p:cNvPr>
          <p:cNvPicPr>
            <a:picLocks noChangeAspect="1"/>
          </p:cNvPicPr>
          <p:nvPr/>
        </p:nvPicPr>
        <p:blipFill>
          <a:blip r:embed="rId3"/>
          <a:stretch>
            <a:fillRect/>
          </a:stretch>
        </p:blipFill>
        <p:spPr>
          <a:xfrm>
            <a:off x="7510503" y="1181100"/>
            <a:ext cx="4008333" cy="4989526"/>
          </a:xfrm>
          <a:prstGeom prst="rect">
            <a:avLst/>
          </a:prstGeom>
        </p:spPr>
      </p:pic>
    </p:spTree>
    <p:extLst>
      <p:ext uri="{BB962C8B-B14F-4D97-AF65-F5344CB8AC3E}">
        <p14:creationId xmlns:p14="http://schemas.microsoft.com/office/powerpoint/2010/main" val="230670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Dialogflow Intents</a:t>
            </a:r>
          </a:p>
        </p:txBody>
      </p:sp>
      <p:pic>
        <p:nvPicPr>
          <p:cNvPr id="4" name="Picture 3">
            <a:extLst>
              <a:ext uri="{FF2B5EF4-FFF2-40B4-BE49-F238E27FC236}">
                <a16:creationId xmlns:a16="http://schemas.microsoft.com/office/drawing/2014/main" id="{D6A472C0-4BA7-4E13-923F-27D45E9C5A1C}"/>
              </a:ext>
            </a:extLst>
          </p:cNvPr>
          <p:cNvPicPr>
            <a:picLocks noChangeAspect="1"/>
          </p:cNvPicPr>
          <p:nvPr/>
        </p:nvPicPr>
        <p:blipFill>
          <a:blip r:embed="rId2"/>
          <a:stretch>
            <a:fillRect/>
          </a:stretch>
        </p:blipFill>
        <p:spPr>
          <a:xfrm>
            <a:off x="263603" y="1313894"/>
            <a:ext cx="4140124" cy="4962525"/>
          </a:xfrm>
          <a:prstGeom prst="rect">
            <a:avLst/>
          </a:prstGeom>
        </p:spPr>
      </p:pic>
      <p:pic>
        <p:nvPicPr>
          <p:cNvPr id="5" name="Picture 4">
            <a:extLst>
              <a:ext uri="{FF2B5EF4-FFF2-40B4-BE49-F238E27FC236}">
                <a16:creationId xmlns:a16="http://schemas.microsoft.com/office/drawing/2014/main" id="{BB40CA57-056F-4891-8F82-330391F7DE9F}"/>
              </a:ext>
            </a:extLst>
          </p:cNvPr>
          <p:cNvPicPr>
            <a:picLocks noChangeAspect="1"/>
          </p:cNvPicPr>
          <p:nvPr/>
        </p:nvPicPr>
        <p:blipFill>
          <a:blip r:embed="rId3"/>
          <a:stretch>
            <a:fillRect/>
          </a:stretch>
        </p:blipFill>
        <p:spPr>
          <a:xfrm>
            <a:off x="4711037" y="1313894"/>
            <a:ext cx="4027045" cy="3921664"/>
          </a:xfrm>
          <a:prstGeom prst="rect">
            <a:avLst/>
          </a:prstGeom>
        </p:spPr>
      </p:pic>
      <p:pic>
        <p:nvPicPr>
          <p:cNvPr id="6" name="Picture 5">
            <a:extLst>
              <a:ext uri="{FF2B5EF4-FFF2-40B4-BE49-F238E27FC236}">
                <a16:creationId xmlns:a16="http://schemas.microsoft.com/office/drawing/2014/main" id="{8DE54987-69BA-4825-9077-38A1BDDE8518}"/>
              </a:ext>
            </a:extLst>
          </p:cNvPr>
          <p:cNvPicPr>
            <a:picLocks noChangeAspect="1"/>
          </p:cNvPicPr>
          <p:nvPr/>
        </p:nvPicPr>
        <p:blipFill>
          <a:blip r:embed="rId4"/>
          <a:stretch>
            <a:fillRect/>
          </a:stretch>
        </p:blipFill>
        <p:spPr>
          <a:xfrm>
            <a:off x="8942263" y="1313894"/>
            <a:ext cx="2986134" cy="2408357"/>
          </a:xfrm>
          <a:prstGeom prst="rect">
            <a:avLst/>
          </a:prstGeom>
        </p:spPr>
      </p:pic>
    </p:spTree>
    <p:extLst>
      <p:ext uri="{BB962C8B-B14F-4D97-AF65-F5344CB8AC3E}">
        <p14:creationId xmlns:p14="http://schemas.microsoft.com/office/powerpoint/2010/main" val="3973953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Dialogflow Intents</a:t>
            </a:r>
          </a:p>
        </p:txBody>
      </p:sp>
      <p:pic>
        <p:nvPicPr>
          <p:cNvPr id="6" name="Picture 5">
            <a:extLst>
              <a:ext uri="{FF2B5EF4-FFF2-40B4-BE49-F238E27FC236}">
                <a16:creationId xmlns:a16="http://schemas.microsoft.com/office/drawing/2014/main" id="{8DE54987-69BA-4825-9077-38A1BDDE8518}"/>
              </a:ext>
            </a:extLst>
          </p:cNvPr>
          <p:cNvPicPr>
            <a:picLocks noChangeAspect="1"/>
          </p:cNvPicPr>
          <p:nvPr/>
        </p:nvPicPr>
        <p:blipFill>
          <a:blip r:embed="rId2"/>
          <a:stretch>
            <a:fillRect/>
          </a:stretch>
        </p:blipFill>
        <p:spPr>
          <a:xfrm>
            <a:off x="930126" y="1892133"/>
            <a:ext cx="4577631" cy="3691921"/>
          </a:xfrm>
          <a:prstGeom prst="rect">
            <a:avLst/>
          </a:prstGeom>
        </p:spPr>
      </p:pic>
      <p:pic>
        <p:nvPicPr>
          <p:cNvPr id="10" name="Picture 9">
            <a:extLst>
              <a:ext uri="{FF2B5EF4-FFF2-40B4-BE49-F238E27FC236}">
                <a16:creationId xmlns:a16="http://schemas.microsoft.com/office/drawing/2014/main" id="{AFC4802F-1E77-4499-9D9A-E07C21C8AD70}"/>
              </a:ext>
            </a:extLst>
          </p:cNvPr>
          <p:cNvPicPr>
            <a:picLocks noChangeAspect="1"/>
          </p:cNvPicPr>
          <p:nvPr/>
        </p:nvPicPr>
        <p:blipFill>
          <a:blip r:embed="rId3"/>
          <a:stretch>
            <a:fillRect/>
          </a:stretch>
        </p:blipFill>
        <p:spPr>
          <a:xfrm>
            <a:off x="7392835" y="1326055"/>
            <a:ext cx="2167440" cy="4870559"/>
          </a:xfrm>
          <a:prstGeom prst="rect">
            <a:avLst/>
          </a:prstGeom>
        </p:spPr>
      </p:pic>
    </p:spTree>
    <p:extLst>
      <p:ext uri="{BB962C8B-B14F-4D97-AF65-F5344CB8AC3E}">
        <p14:creationId xmlns:p14="http://schemas.microsoft.com/office/powerpoint/2010/main" val="321448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654E2BE-F093-46AD-8DB6-E3CB4A9E4B5D}"/>
              </a:ext>
            </a:extLst>
          </p:cNvPr>
          <p:cNvSpPr/>
          <p:nvPr/>
        </p:nvSpPr>
        <p:spPr>
          <a:xfrm>
            <a:off x="6223247" y="445727"/>
            <a:ext cx="3861786" cy="86113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2F29189-6058-40DC-815C-0992C44FCA6A}"/>
              </a:ext>
            </a:extLst>
          </p:cNvPr>
          <p:cNvSpPr/>
          <p:nvPr/>
        </p:nvSpPr>
        <p:spPr>
          <a:xfrm>
            <a:off x="195309" y="106532"/>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02008" y="106532"/>
            <a:ext cx="3992439" cy="1200329"/>
          </a:xfrm>
          <a:prstGeom prst="rect">
            <a:avLst/>
          </a:prstGeom>
          <a:noFill/>
        </p:spPr>
        <p:txBody>
          <a:bodyPr wrap="square" rtlCol="0">
            <a:spAutoFit/>
          </a:bodyPr>
          <a:lstStyle/>
          <a:p>
            <a:r>
              <a:rPr lang="en-IN" sz="3600" b="1" dirty="0">
                <a:solidFill>
                  <a:schemeClr val="bg1"/>
                </a:solidFill>
                <a:latin typeface="Arial Black" panose="020B0A04020102020204" pitchFamily="34" charset="0"/>
              </a:rPr>
              <a:t>WhatsApp Hosting</a:t>
            </a:r>
          </a:p>
        </p:txBody>
      </p:sp>
      <p:pic>
        <p:nvPicPr>
          <p:cNvPr id="6" name="Graphic 5">
            <a:extLst>
              <a:ext uri="{FF2B5EF4-FFF2-40B4-BE49-F238E27FC236}">
                <a16:creationId xmlns:a16="http://schemas.microsoft.com/office/drawing/2014/main" id="{09945055-5521-4C36-AE3E-BA5217AF83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359" y="3875321"/>
            <a:ext cx="2689294" cy="2463620"/>
          </a:xfrm>
          <a:prstGeom prst="rect">
            <a:avLst/>
          </a:prstGeom>
        </p:spPr>
      </p:pic>
      <p:sp>
        <p:nvSpPr>
          <p:cNvPr id="7" name="Freeform: Shape 6">
            <a:extLst>
              <a:ext uri="{FF2B5EF4-FFF2-40B4-BE49-F238E27FC236}">
                <a16:creationId xmlns:a16="http://schemas.microsoft.com/office/drawing/2014/main" id="{02E32C6B-F420-4BDF-81E8-A402E69D8E23}"/>
              </a:ext>
            </a:extLst>
          </p:cNvPr>
          <p:cNvSpPr/>
          <p:nvPr/>
        </p:nvSpPr>
        <p:spPr>
          <a:xfrm>
            <a:off x="1072542" y="4394812"/>
            <a:ext cx="1626508" cy="1074564"/>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52C7F13-1DBE-47B1-9EA3-4476708C8287}"/>
              </a:ext>
            </a:extLst>
          </p:cNvPr>
          <p:cNvPicPr>
            <a:picLocks noChangeAspect="1"/>
          </p:cNvPicPr>
          <p:nvPr/>
        </p:nvPicPr>
        <p:blipFill>
          <a:blip r:embed="rId4"/>
          <a:stretch>
            <a:fillRect/>
          </a:stretch>
        </p:blipFill>
        <p:spPr>
          <a:xfrm>
            <a:off x="3883066" y="1911284"/>
            <a:ext cx="7761109" cy="4722771"/>
          </a:xfrm>
          <a:prstGeom prst="rect">
            <a:avLst/>
          </a:prstGeom>
        </p:spPr>
      </p:pic>
      <p:sp>
        <p:nvSpPr>
          <p:cNvPr id="9" name="Rectangle 8">
            <a:extLst>
              <a:ext uri="{FF2B5EF4-FFF2-40B4-BE49-F238E27FC236}">
                <a16:creationId xmlns:a16="http://schemas.microsoft.com/office/drawing/2014/main" id="{763DC985-AAEF-45C6-8034-814EFBD1DDFA}"/>
              </a:ext>
            </a:extLst>
          </p:cNvPr>
          <p:cNvSpPr/>
          <p:nvPr/>
        </p:nvSpPr>
        <p:spPr>
          <a:xfrm>
            <a:off x="6310546" y="532660"/>
            <a:ext cx="3655296" cy="646331"/>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Text +1(415) 523-8886 to use the bot</a:t>
            </a:r>
          </a:p>
          <a:p>
            <a:pPr algn="ctr"/>
            <a:r>
              <a:rPr lang="en-IN" b="1" dirty="0">
                <a:latin typeface="Calibri" panose="020F0502020204030204" pitchFamily="34" charset="0"/>
                <a:cs typeface="Calibri" panose="020F0502020204030204" pitchFamily="34" charset="0"/>
              </a:rPr>
              <a:t>And key: </a:t>
            </a:r>
            <a:r>
              <a:rPr lang="en-IN" dirty="0">
                <a:latin typeface="Calibri" panose="020F0502020204030204" pitchFamily="34" charset="0"/>
                <a:cs typeface="Calibri" panose="020F0502020204030204" pitchFamily="34" charset="0"/>
              </a:rPr>
              <a:t>join greatly-scared</a:t>
            </a:r>
          </a:p>
        </p:txBody>
      </p:sp>
      <p:sp>
        <p:nvSpPr>
          <p:cNvPr id="2" name="Arrow: Right 1">
            <a:extLst>
              <a:ext uri="{FF2B5EF4-FFF2-40B4-BE49-F238E27FC236}">
                <a16:creationId xmlns:a16="http://schemas.microsoft.com/office/drawing/2014/main" id="{D4BBD787-35F8-47F0-83DC-873843C472F0}"/>
              </a:ext>
            </a:extLst>
          </p:cNvPr>
          <p:cNvSpPr/>
          <p:nvPr/>
        </p:nvSpPr>
        <p:spPr>
          <a:xfrm>
            <a:off x="4938497" y="532660"/>
            <a:ext cx="807868" cy="3693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262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F29189-6058-40DC-815C-0992C44FCA6A}"/>
              </a:ext>
            </a:extLst>
          </p:cNvPr>
          <p:cNvSpPr/>
          <p:nvPr/>
        </p:nvSpPr>
        <p:spPr>
          <a:xfrm>
            <a:off x="195309" y="106532"/>
            <a:ext cx="4536489" cy="11363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4ADD4C7-A0A5-44C8-9673-013069AF445E}"/>
              </a:ext>
            </a:extLst>
          </p:cNvPr>
          <p:cNvSpPr txBox="1"/>
          <p:nvPr/>
        </p:nvSpPr>
        <p:spPr>
          <a:xfrm>
            <a:off x="402008" y="106532"/>
            <a:ext cx="3992439" cy="954107"/>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Implementation screenshots</a:t>
            </a:r>
          </a:p>
        </p:txBody>
      </p:sp>
      <p:sp>
        <p:nvSpPr>
          <p:cNvPr id="2" name="Arrow: Right 1">
            <a:extLst>
              <a:ext uri="{FF2B5EF4-FFF2-40B4-BE49-F238E27FC236}">
                <a16:creationId xmlns:a16="http://schemas.microsoft.com/office/drawing/2014/main" id="{D4BBD787-35F8-47F0-83DC-873843C472F0}"/>
              </a:ext>
            </a:extLst>
          </p:cNvPr>
          <p:cNvSpPr/>
          <p:nvPr/>
        </p:nvSpPr>
        <p:spPr>
          <a:xfrm>
            <a:off x="4938497" y="532660"/>
            <a:ext cx="807868" cy="3693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9D265BA-3B07-4D39-A490-B7A1F87D8328}"/>
              </a:ext>
            </a:extLst>
          </p:cNvPr>
          <p:cNvSpPr txBox="1"/>
          <p:nvPr/>
        </p:nvSpPr>
        <p:spPr>
          <a:xfrm>
            <a:off x="5938793" y="455716"/>
            <a:ext cx="5036956" cy="523220"/>
          </a:xfrm>
          <a:prstGeom prst="rect">
            <a:avLst/>
          </a:prstGeom>
          <a:noFill/>
        </p:spPr>
        <p:txBody>
          <a:bodyPr wrap="none" rtlCol="0">
            <a:spAutoFit/>
          </a:bodyPr>
          <a:lstStyle/>
          <a:p>
            <a:r>
              <a:rPr lang="en-IN" sz="2800" b="1" dirty="0">
                <a:ln w="0"/>
                <a:gradFill>
                  <a:gsLst>
                    <a:gs pos="21000">
                      <a:srgbClr val="53575C"/>
                    </a:gs>
                    <a:gs pos="88000">
                      <a:srgbClr val="C5C7CA"/>
                    </a:gs>
                  </a:gsLst>
                  <a:lin ang="5400000"/>
                </a:gradFill>
              </a:rPr>
              <a:t>Hair Salon Intents (Hair Spa)</a:t>
            </a:r>
          </a:p>
        </p:txBody>
      </p:sp>
      <p:pic>
        <p:nvPicPr>
          <p:cNvPr id="14" name="Picture 13">
            <a:extLst>
              <a:ext uri="{FF2B5EF4-FFF2-40B4-BE49-F238E27FC236}">
                <a16:creationId xmlns:a16="http://schemas.microsoft.com/office/drawing/2014/main" id="{EA0FE3C1-3860-46DE-A60A-2244CC738739}"/>
              </a:ext>
            </a:extLst>
          </p:cNvPr>
          <p:cNvPicPr>
            <a:picLocks noChangeAspect="1"/>
          </p:cNvPicPr>
          <p:nvPr/>
        </p:nvPicPr>
        <p:blipFill>
          <a:blip r:embed="rId2"/>
          <a:stretch>
            <a:fillRect/>
          </a:stretch>
        </p:blipFill>
        <p:spPr>
          <a:xfrm>
            <a:off x="767736" y="1482571"/>
            <a:ext cx="2912765" cy="5180120"/>
          </a:xfrm>
          <a:prstGeom prst="rect">
            <a:avLst/>
          </a:prstGeom>
        </p:spPr>
      </p:pic>
      <p:sp>
        <p:nvSpPr>
          <p:cNvPr id="15" name="AutoShape 2" descr="blob:https://web.whatsapp.com/3b7336bd-488e-4e36-88d7-731b1a516398">
            <a:extLst>
              <a:ext uri="{FF2B5EF4-FFF2-40B4-BE49-F238E27FC236}">
                <a16:creationId xmlns:a16="http://schemas.microsoft.com/office/drawing/2014/main" id="{6632E01B-C5B7-4424-ADD9-391B50DC0B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4" descr="blob:https://web.whatsapp.com/3b7336bd-488e-4e36-88d7-731b1a516398">
            <a:extLst>
              <a:ext uri="{FF2B5EF4-FFF2-40B4-BE49-F238E27FC236}">
                <a16:creationId xmlns:a16="http://schemas.microsoft.com/office/drawing/2014/main" id="{CEA6C8DD-077F-4CCA-A01C-F2A3C0A0D99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a:extLst>
              <a:ext uri="{FF2B5EF4-FFF2-40B4-BE49-F238E27FC236}">
                <a16:creationId xmlns:a16="http://schemas.microsoft.com/office/drawing/2014/main" id="{47822521-1B09-459E-818A-86E504650BB3}"/>
              </a:ext>
            </a:extLst>
          </p:cNvPr>
          <p:cNvPicPr>
            <a:picLocks noChangeAspect="1"/>
          </p:cNvPicPr>
          <p:nvPr/>
        </p:nvPicPr>
        <p:blipFill>
          <a:blip r:embed="rId3"/>
          <a:stretch>
            <a:fillRect/>
          </a:stretch>
        </p:blipFill>
        <p:spPr>
          <a:xfrm>
            <a:off x="4768993" y="1482571"/>
            <a:ext cx="2912765" cy="5176518"/>
          </a:xfrm>
          <a:prstGeom prst="rect">
            <a:avLst/>
          </a:prstGeom>
        </p:spPr>
      </p:pic>
      <p:sp>
        <p:nvSpPr>
          <p:cNvPr id="18" name="AutoShape 6" descr="blob:https://web.whatsapp.com/b81b4945-90cd-4363-b1ed-d8228292ab11">
            <a:extLst>
              <a:ext uri="{FF2B5EF4-FFF2-40B4-BE49-F238E27FC236}">
                <a16:creationId xmlns:a16="http://schemas.microsoft.com/office/drawing/2014/main" id="{61D7E5A4-A203-4D86-8EE0-476F32D922E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18">
            <a:extLst>
              <a:ext uri="{FF2B5EF4-FFF2-40B4-BE49-F238E27FC236}">
                <a16:creationId xmlns:a16="http://schemas.microsoft.com/office/drawing/2014/main" id="{C167E25E-5930-43B4-AC41-F00F352C950A}"/>
              </a:ext>
            </a:extLst>
          </p:cNvPr>
          <p:cNvPicPr>
            <a:picLocks noChangeAspect="1"/>
          </p:cNvPicPr>
          <p:nvPr/>
        </p:nvPicPr>
        <p:blipFill>
          <a:blip r:embed="rId4"/>
          <a:stretch>
            <a:fillRect/>
          </a:stretch>
        </p:blipFill>
        <p:spPr>
          <a:xfrm>
            <a:off x="8770250" y="1482571"/>
            <a:ext cx="2906736" cy="5176518"/>
          </a:xfrm>
          <a:prstGeom prst="rect">
            <a:avLst/>
          </a:prstGeom>
        </p:spPr>
      </p:pic>
      <p:sp>
        <p:nvSpPr>
          <p:cNvPr id="20" name="Arrow: Right 19">
            <a:extLst>
              <a:ext uri="{FF2B5EF4-FFF2-40B4-BE49-F238E27FC236}">
                <a16:creationId xmlns:a16="http://schemas.microsoft.com/office/drawing/2014/main" id="{14B845F4-6BE7-4FF7-B723-47EBB82D8F7E}"/>
              </a:ext>
            </a:extLst>
          </p:cNvPr>
          <p:cNvSpPr/>
          <p:nvPr/>
        </p:nvSpPr>
        <p:spPr>
          <a:xfrm>
            <a:off x="3792799" y="3531833"/>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2BA9AD00-E351-43C8-ABE7-ACE59AFC1AF3}"/>
              </a:ext>
            </a:extLst>
          </p:cNvPr>
          <p:cNvSpPr/>
          <p:nvPr/>
        </p:nvSpPr>
        <p:spPr>
          <a:xfrm>
            <a:off x="7975892" y="3531833"/>
            <a:ext cx="692690" cy="304800"/>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4388256"/>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5737</TotalTime>
  <Words>159</Words>
  <Application>Microsoft Office PowerPoint</Application>
  <PresentationFormat>Widescreen</PresentationFormat>
  <Paragraphs>51</Paragraphs>
  <Slides>15</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Arial</vt:lpstr>
      <vt:lpstr>Arial Black</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User101</cp:lastModifiedBy>
  <cp:revision>141</cp:revision>
  <dcterms:created xsi:type="dcterms:W3CDTF">2018-04-24T17:14:44Z</dcterms:created>
  <dcterms:modified xsi:type="dcterms:W3CDTF">2020-11-26T18:52:06Z</dcterms:modified>
</cp:coreProperties>
</file>